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handoutMasterIdLst>
    <p:handoutMasterId r:id="rId26"/>
  </p:handoutMasterIdLst>
  <p:sldIdLst>
    <p:sldId id="572" r:id="rId2"/>
    <p:sldId id="745" r:id="rId3"/>
    <p:sldId id="692" r:id="rId4"/>
    <p:sldId id="693" r:id="rId5"/>
    <p:sldId id="716" r:id="rId6"/>
    <p:sldId id="720" r:id="rId7"/>
    <p:sldId id="718" r:id="rId8"/>
    <p:sldId id="746" r:id="rId9"/>
    <p:sldId id="719" r:id="rId10"/>
    <p:sldId id="721" r:id="rId11"/>
    <p:sldId id="724" r:id="rId12"/>
    <p:sldId id="722" r:id="rId13"/>
    <p:sldId id="723" r:id="rId14"/>
    <p:sldId id="749" r:id="rId15"/>
    <p:sldId id="725" r:id="rId16"/>
    <p:sldId id="726" r:id="rId17"/>
    <p:sldId id="747" r:id="rId18"/>
    <p:sldId id="734" r:id="rId19"/>
    <p:sldId id="733" r:id="rId20"/>
    <p:sldId id="736" r:id="rId21"/>
    <p:sldId id="748" r:id="rId22"/>
    <p:sldId id="603" r:id="rId23"/>
    <p:sldId id="571" r:id="rId24"/>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CC00CC"/>
    <a:srgbClr val="FF3399"/>
    <a:srgbClr val="FF0000"/>
    <a:srgbClr val="CC0000"/>
    <a:srgbClr val="FFFF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55" autoAdjust="0"/>
  </p:normalViewPr>
  <p:slideViewPr>
    <p:cSldViewPr>
      <p:cViewPr varScale="1">
        <p:scale>
          <a:sx n="77" d="100"/>
          <a:sy n="77" d="100"/>
        </p:scale>
        <p:origin x="798" y="96"/>
      </p:cViewPr>
      <p:guideLst>
        <p:guide orient="horz" pos="2160"/>
        <p:guide pos="2880"/>
      </p:guideLst>
    </p:cSldViewPr>
  </p:slideViewPr>
  <p:outlineViewPr>
    <p:cViewPr>
      <p:scale>
        <a:sx n="33" d="100"/>
        <a:sy n="33" d="100"/>
      </p:scale>
      <p:origin x="0" y="23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6" d="100"/>
          <a:sy n="86" d="100"/>
        </p:scale>
        <p:origin x="2045"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33.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80.wmf"/><Relationship Id="rId3" Type="http://schemas.openxmlformats.org/officeDocument/2006/relationships/image" Target="../media/image70.wmf"/><Relationship Id="rId7" Type="http://schemas.openxmlformats.org/officeDocument/2006/relationships/image" Target="../media/image74.wmf"/><Relationship Id="rId12" Type="http://schemas.openxmlformats.org/officeDocument/2006/relationships/image" Target="../media/image79.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11" Type="http://schemas.openxmlformats.org/officeDocument/2006/relationships/image" Target="../media/image78.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 Id="rId14"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5267119"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ea typeface="宋体" charset="-122"/>
              </a:defRPr>
            </a:lvl1pPr>
          </a:lstStyle>
          <a:p>
            <a:pPr>
              <a:defRPr/>
            </a:pPr>
            <a:fld id="{273BC4CD-19B4-4691-9260-3CC5D2D731C1}" type="slidenum">
              <a:rPr lang="zh-CN" altLang="en-US"/>
              <a:pPr>
                <a:defRPr/>
              </a:pPr>
              <a:t>‹#›</a:t>
            </a:fld>
            <a:endParaRPr lang="en-US" altLang="zh-CN"/>
          </a:p>
        </p:txBody>
      </p:sp>
      <p:sp>
        <p:nvSpPr>
          <p:cNvPr id="6" name="日期占位符 5"/>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BF900FBA-98B4-4796-A66C-48BA58A38451}" type="datetimeFigureOut">
              <a:rPr lang="zh-CN" altLang="en-US"/>
              <a:pPr>
                <a:defRPr/>
              </a:pPr>
              <a:t>2018/5/27</a:t>
            </a:fld>
            <a:endParaRPr lang="zh-CN" altLang="en-US"/>
          </a:p>
        </p:txBody>
      </p:sp>
    </p:spTree>
    <p:extLst>
      <p:ext uri="{BB962C8B-B14F-4D97-AF65-F5344CB8AC3E}">
        <p14:creationId xmlns:p14="http://schemas.microsoft.com/office/powerpoint/2010/main" val="386052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zh-CN" altLang="en-US" dirty="0"/>
          </a:p>
        </p:txBody>
      </p:sp>
      <p:sp>
        <p:nvSpPr>
          <p:cNvPr id="256003"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930482" y="3330419"/>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宋体" charset="-122"/>
              </a:defRPr>
            </a:lvl1pPr>
          </a:lstStyle>
          <a:p>
            <a:pPr>
              <a:defRPr/>
            </a:pPr>
            <a:fld id="{9534394F-4E03-4D92-BA1B-3BBEB72243A5}" type="slidenum">
              <a:rPr lang="zh-CN" altLang="en-US"/>
              <a:pPr>
                <a:defRPr/>
              </a:pPr>
              <a:t>‹#›</a:t>
            </a:fld>
            <a:endParaRPr lang="en-US" altLang="zh-CN"/>
          </a:p>
        </p:txBody>
      </p:sp>
    </p:spTree>
    <p:extLst>
      <p:ext uri="{BB962C8B-B14F-4D97-AF65-F5344CB8AC3E}">
        <p14:creationId xmlns:p14="http://schemas.microsoft.com/office/powerpoint/2010/main" val="176313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sz="2000" dirty="0" smtClean="0"/>
              <a:t>Good morning everyone. My name is Xinyu Gao from Tsinghua University. The title of my presentation is </a:t>
            </a:r>
            <a:r>
              <a:rPr lang="en-US" altLang="zh-CN" sz="2000" dirty="0" smtClean="0">
                <a:ea typeface="+mn-ea"/>
              </a:rPr>
              <a:t>Beamspace Channel Estimation for Wideband Millimeter-Wave MIMO with Lens Antenna Array</a:t>
            </a:r>
            <a:r>
              <a:rPr lang="en-US" altLang="zh-CN" sz="2000" dirty="0" smtClean="0"/>
              <a:t>. The</a:t>
            </a:r>
            <a:r>
              <a:rPr lang="en-US" altLang="zh-CN" sz="2000" baseline="0" dirty="0" smtClean="0"/>
              <a:t> recently proposed mmWave MIMO with lens antenna array is a </a:t>
            </a:r>
            <a:r>
              <a:rPr lang="en-US" altLang="zh-CN" sz="2000" dirty="0" smtClean="0"/>
              <a:t>promising low</a:t>
            </a:r>
            <a:r>
              <a:rPr lang="en-US" altLang="zh-CN" sz="2000" baseline="0" dirty="0" smtClean="0"/>
              <a:t> </a:t>
            </a:r>
            <a:r>
              <a:rPr lang="en-US" altLang="zh-CN" sz="2000" dirty="0" smtClean="0"/>
              <a:t>RF complexity technique.</a:t>
            </a:r>
            <a:r>
              <a:rPr lang="en-US" altLang="zh-CN" sz="2000" baseline="0" dirty="0" smtClean="0"/>
              <a:t> The beamspace channel estimation is indispensable for this technique to achieve its benefits. </a:t>
            </a:r>
            <a:r>
              <a:rPr lang="en-US" altLang="zh-CN" sz="2000" dirty="0" smtClean="0"/>
              <a:t>However, most</a:t>
            </a:r>
            <a:r>
              <a:rPr lang="en-US" altLang="zh-CN" sz="2000" baseline="0" dirty="0" smtClean="0"/>
              <a:t> of the existing methods have only been designed for narrowband systems, while mmWave MIMO are more likely to be wideband. In this talk, we will investigate the wideband beamspace channel estimation.</a:t>
            </a:r>
            <a:endParaRPr lang="en-US" altLang="zh-CN" sz="2000" dirty="0" smtClean="0"/>
          </a:p>
        </p:txBody>
      </p:sp>
      <p:sp>
        <p:nvSpPr>
          <p:cNvPr id="40964" name="灯片编号占位符 3"/>
          <p:cNvSpPr>
            <a:spLocks noGrp="1"/>
          </p:cNvSpPr>
          <p:nvPr>
            <p:ph type="sldNum" sz="quarter" idx="5"/>
          </p:nvPr>
        </p:nvSpPr>
        <p:spPr>
          <a:noFill/>
        </p:spPr>
        <p:txBody>
          <a:bodyPr/>
          <a:lstStyle/>
          <a:p>
            <a:fld id="{6EDF8815-7880-4699-BEA3-42CF0E6126ED}" type="slidenum">
              <a:rPr lang="zh-CN" altLang="en-US" smtClean="0">
                <a:ea typeface="宋体" pitchFamily="2" charset="-122"/>
              </a:rPr>
              <a:pPr/>
              <a:t>1</a:t>
            </a:fld>
            <a:endParaRPr lang="en-US" altLang="zh-CN" dirty="0" smtClean="0">
              <a:ea typeface="宋体" pitchFamily="2" charset="-122"/>
            </a:endParaRPr>
          </a:p>
        </p:txBody>
      </p:sp>
    </p:spTree>
    <p:extLst>
      <p:ext uri="{BB962C8B-B14F-4D97-AF65-F5344CB8AC3E}">
        <p14:creationId xmlns:p14="http://schemas.microsoft.com/office/powerpoint/2010/main" val="20500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Next,</a:t>
            </a:r>
            <a:r>
              <a:rPr lang="en-US" altLang="zh-CN" baseline="0" dirty="0" smtClean="0"/>
              <a:t> we formulate the problem. </a:t>
            </a:r>
            <a:r>
              <a:rPr lang="en-US" altLang="zh-CN" dirty="0" smtClean="0"/>
              <a:t>We</a:t>
            </a:r>
            <a:r>
              <a:rPr lang="en-US" altLang="zh-CN" baseline="0" dirty="0" smtClean="0"/>
              <a:t> consider the channel estimation in TDD model. All users transmit orthogonal pilots to the base station, and therefore the channel estimation for each user is independent. Consider one user, after Q instants of pilot transmission, the received pilots in the baseband can be presented by this equation. Here, </a:t>
            </a:r>
            <a:r>
              <a:rPr lang="en-US" altLang="zh-CN" baseline="0" dirty="0" err="1" smtClean="0"/>
              <a:t>W_hat</a:t>
            </a:r>
            <a:r>
              <a:rPr lang="en-US" altLang="zh-CN" baseline="0" dirty="0" smtClean="0"/>
              <a:t> is the receiver combining matrix realized by the adaptive selecting network, and its element can be randomly selected from normalized 1 and -1. Now, we can see that the wideband beamspace channel estimation is equivalent to the classical MMV problem in compressive sensing. However, since the common support assumption is no longer valid, we need to design a new algorithm to solve this problem. </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10</a:t>
            </a:fld>
            <a:endParaRPr lang="en-US" altLang="zh-CN"/>
          </a:p>
        </p:txBody>
      </p:sp>
    </p:spTree>
    <p:extLst>
      <p:ext uri="{BB962C8B-B14F-4D97-AF65-F5344CB8AC3E}">
        <p14:creationId xmlns:p14="http://schemas.microsoft.com/office/powerpoint/2010/main" val="258377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key idea of the proposed algorithm can be summarized in this figure.</a:t>
            </a:r>
            <a:r>
              <a:rPr lang="en-US" altLang="zh-CN" baseline="0" dirty="0" smtClean="0"/>
              <a:t> We first prove that each path component of the wideband beamspace channel exhibits a frequency-dependent sparse structure. Based on this, we then propose to estimate all sparse path components one by one like the classical SIC detector. For each path component, its supports at different frequencies are jointly estimated to improve the accuracy, and</a:t>
            </a:r>
          </a:p>
          <a:p>
            <a:r>
              <a:rPr lang="en-US" altLang="zh-CN" baseline="0" dirty="0" smtClean="0"/>
              <a:t>then its influence is removed for the following estimation.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11</a:t>
            </a:fld>
            <a:endParaRPr lang="en-US" altLang="zh-CN"/>
          </a:p>
        </p:txBody>
      </p:sp>
    </p:spTree>
    <p:extLst>
      <p:ext uri="{BB962C8B-B14F-4D97-AF65-F5344CB8AC3E}">
        <p14:creationId xmlns:p14="http://schemas.microsoft.com/office/powerpoint/2010/main" val="235883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we will explain the aforementioned frequency-dependent sparse structure. Lemma 1 demonstrates that the support of each path component </a:t>
            </a:r>
            <a:r>
              <a:rPr lang="en-US" altLang="zh-CN" baseline="0" dirty="0" err="1" smtClean="0"/>
              <a:t>c_wave</a:t>
            </a:r>
            <a:r>
              <a:rPr lang="en-US" altLang="zh-CN" baseline="0" dirty="0" smtClean="0"/>
              <a:t> at different subcarriers can be uniquely determined by its spatial direction </a:t>
            </a:r>
            <a:r>
              <a:rPr lang="en-US" altLang="zh-CN" baseline="0" dirty="0" err="1" smtClean="0"/>
              <a:t>phi_c</a:t>
            </a:r>
            <a:r>
              <a:rPr lang="en-US" altLang="zh-CN" baseline="0" dirty="0" smtClean="0"/>
              <a:t> at the central-carrier frequency, which is defined by this equation. This lemma indicates that estimating the path support at different subcarriers is equivalent to estimating </a:t>
            </a:r>
            <a:r>
              <a:rPr lang="en-US" altLang="zh-CN" baseline="0" dirty="0" err="1" smtClean="0"/>
              <a:t>phi_c</a:t>
            </a:r>
            <a:r>
              <a:rPr lang="en-US" altLang="zh-CN" baseline="0" dirty="0" smtClean="0"/>
              <a:t>, which imposes another question: how to estimate </a:t>
            </a:r>
            <a:r>
              <a:rPr lang="en-US" altLang="zh-CN" baseline="0" dirty="0" err="1" smtClean="0"/>
              <a:t>phi_c</a:t>
            </a:r>
            <a:r>
              <a:rPr lang="en-US" altLang="zh-CN" baseline="0" dirty="0" smtClean="0"/>
              <a:t> for each path component?</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12</a:t>
            </a:fld>
            <a:endParaRPr lang="en-US" altLang="zh-CN"/>
          </a:p>
        </p:txBody>
      </p:sp>
    </p:spTree>
    <p:extLst>
      <p:ext uri="{BB962C8B-B14F-4D97-AF65-F5344CB8AC3E}">
        <p14:creationId xmlns:p14="http://schemas.microsoft.com/office/powerpoint/2010/main" val="129507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answer</a:t>
            </a:r>
            <a:r>
              <a:rPr lang="en-US" altLang="zh-CN" baseline="0" dirty="0" smtClean="0"/>
              <a:t> this question, we give Lemma 2 in this slide. We first collect one path component at all subcarriers into a matrix form </a:t>
            </a:r>
            <a:r>
              <a:rPr lang="en-US" altLang="zh-CN" baseline="0" dirty="0" err="1" smtClean="0"/>
              <a:t>C_n</a:t>
            </a:r>
            <a:r>
              <a:rPr lang="en-US" altLang="zh-CN" baseline="0" dirty="0" smtClean="0"/>
              <a:t>, and assume that its </a:t>
            </a:r>
            <a:r>
              <a:rPr lang="en-US" altLang="zh-CN" baseline="0" dirty="0" err="1" smtClean="0"/>
              <a:t>phi_c</a:t>
            </a:r>
            <a:r>
              <a:rPr lang="en-US" altLang="zh-CN" baseline="0" dirty="0" smtClean="0"/>
              <a:t> equals a spatial direction </a:t>
            </a:r>
            <a:r>
              <a:rPr lang="en-US" altLang="zh-CN" baseline="0" dirty="0" err="1" smtClean="0"/>
              <a:t>phi_n</a:t>
            </a:r>
            <a:r>
              <a:rPr lang="en-US" altLang="zh-CN" baseline="0" dirty="0" smtClean="0"/>
              <a:t> predefined by the lens antenna array. Then, the power of the s-</a:t>
            </a:r>
            <a:r>
              <a:rPr lang="en-US" altLang="zh-CN" baseline="0" dirty="0" err="1" smtClean="0"/>
              <a:t>th</a:t>
            </a:r>
            <a:r>
              <a:rPr lang="en-US" altLang="zh-CN" baseline="0" dirty="0" smtClean="0"/>
              <a:t> column of </a:t>
            </a:r>
            <a:r>
              <a:rPr lang="en-US" altLang="zh-CN" baseline="0" dirty="0" err="1" smtClean="0"/>
              <a:t>C_n</a:t>
            </a:r>
            <a:r>
              <a:rPr lang="en-US" altLang="zh-CN" baseline="0" dirty="0" smtClean="0"/>
              <a:t> can be presented by this equation. Furthermore, if we define a beamspace window </a:t>
            </a:r>
            <a:r>
              <a:rPr lang="en-US" altLang="zh-CN" baseline="0" dirty="0" err="1" smtClean="0"/>
              <a:t>rn</a:t>
            </a:r>
            <a:r>
              <a:rPr lang="en-US" altLang="zh-CN" baseline="0" dirty="0" smtClean="0"/>
              <a:t> centered around n like this. Then, the power of the sub-matrix with column indices in </a:t>
            </a:r>
            <a:r>
              <a:rPr lang="en-US" altLang="zh-CN" baseline="0" dirty="0" err="1" smtClean="0"/>
              <a:t>rn</a:t>
            </a:r>
            <a:r>
              <a:rPr lang="en-US" altLang="zh-CN" baseline="0" dirty="0" smtClean="0"/>
              <a:t> can be presented by this equation. This lemma implies that if </a:t>
            </a:r>
            <a:r>
              <a:rPr lang="en-US" altLang="zh-CN" baseline="0" dirty="0" err="1" smtClean="0"/>
              <a:t>phi_c</a:t>
            </a:r>
            <a:r>
              <a:rPr lang="en-US" altLang="zh-CN" baseline="0" dirty="0" smtClean="0"/>
              <a:t> is equal to the assumed value </a:t>
            </a:r>
            <a:r>
              <a:rPr lang="en-US" altLang="zh-CN" baseline="0" dirty="0" err="1" smtClean="0"/>
              <a:t>phi_n</a:t>
            </a:r>
            <a:r>
              <a:rPr lang="en-US" altLang="zh-CN" baseline="0" dirty="0" smtClean="0"/>
              <a:t>, using the beamspace window </a:t>
            </a:r>
            <a:r>
              <a:rPr lang="en-US" altLang="zh-CN" baseline="0" dirty="0" err="1" smtClean="0"/>
              <a:t>rn</a:t>
            </a:r>
            <a:r>
              <a:rPr lang="en-US" altLang="zh-CN" baseline="0" dirty="0" smtClean="0"/>
              <a:t>, most of the power can be captured. Otherwise, there will be a serious power leakage. </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13</a:t>
            </a:fld>
            <a:endParaRPr lang="en-US" altLang="zh-CN"/>
          </a:p>
        </p:txBody>
      </p:sp>
    </p:spTree>
    <p:extLst>
      <p:ext uri="{BB962C8B-B14F-4D97-AF65-F5344CB8AC3E}">
        <p14:creationId xmlns:p14="http://schemas.microsoft.com/office/powerpoint/2010/main" val="346917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An example is shown in this figure. We can see that when </a:t>
            </a:r>
            <a:r>
              <a:rPr lang="en-US" altLang="zh-CN" baseline="0" dirty="0" err="1" smtClean="0"/>
              <a:t>phi_c</a:t>
            </a:r>
            <a:r>
              <a:rPr lang="en-US" altLang="zh-CN" baseline="0" dirty="0" smtClean="0"/>
              <a:t> equals phi_3, using r3 can capture most power of C3. However, when </a:t>
            </a:r>
            <a:r>
              <a:rPr lang="en-US" altLang="zh-CN" baseline="0" dirty="0" err="1" smtClean="0"/>
              <a:t>phi_c</a:t>
            </a:r>
            <a:r>
              <a:rPr lang="en-US" altLang="zh-CN" baseline="0" dirty="0" smtClean="0"/>
              <a:t> equals phi_5, still using r3 will lead to serious power leakage. This indicates that by carefully design the beamspace windows, we can efficiently estimate </a:t>
            </a:r>
            <a:r>
              <a:rPr lang="en-US" altLang="zh-CN" baseline="0" dirty="0" err="1" smtClean="0"/>
              <a:t>phi_c</a:t>
            </a:r>
            <a:r>
              <a:rPr lang="en-US" altLang="zh-CN" baseline="0"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14</a:t>
            </a:fld>
            <a:endParaRPr lang="en-US" altLang="zh-CN"/>
          </a:p>
        </p:txBody>
      </p:sp>
    </p:spTree>
    <p:extLst>
      <p:ext uri="{BB962C8B-B14F-4D97-AF65-F5344CB8AC3E}">
        <p14:creationId xmlns:p14="http://schemas.microsoft.com/office/powerpoint/2010/main" val="227026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remained</a:t>
            </a:r>
            <a:r>
              <a:rPr lang="en-US" altLang="zh-CN" baseline="0" dirty="0" smtClean="0"/>
              <a:t> problem is how to design the beamspace window  range </a:t>
            </a:r>
            <a:r>
              <a:rPr lang="en-US" altLang="zh-CN" baseline="0" dirty="0" err="1" smtClean="0"/>
              <a:t>delta_n</a:t>
            </a:r>
            <a:r>
              <a:rPr lang="en-US" altLang="zh-CN" baseline="0" dirty="0" smtClean="0"/>
              <a:t>. </a:t>
            </a:r>
            <a:r>
              <a:rPr lang="en-US" altLang="zh-CN" sz="1200" b="0" i="0" u="none" strike="noStrike" kern="1200" baseline="0" dirty="0" smtClean="0">
                <a:solidFill>
                  <a:schemeClr val="tx1"/>
                </a:solidFill>
                <a:latin typeface="Times New Roman" pitchFamily="18" charset="0"/>
                <a:ea typeface="+mn-ea"/>
                <a:cs typeface="+mn-cs"/>
              </a:rPr>
              <a:t>In general, when </a:t>
            </a:r>
            <a:r>
              <a:rPr lang="en-US" altLang="zh-CN" sz="1200" b="0" i="0" u="none" strike="noStrike" kern="1200" baseline="0" dirty="0" err="1" smtClean="0">
                <a:solidFill>
                  <a:schemeClr val="tx1"/>
                </a:solidFill>
                <a:latin typeface="Times New Roman" pitchFamily="18" charset="0"/>
                <a:ea typeface="+mn-ea"/>
                <a:cs typeface="+mn-cs"/>
              </a:rPr>
              <a:t>delta_n</a:t>
            </a:r>
            <a:r>
              <a:rPr lang="en-US" altLang="zh-CN" sz="1200" b="0" i="1"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is too large or too small, there may be several beamspace windows that capture the similar power of </a:t>
            </a:r>
            <a:r>
              <a:rPr lang="en-US" altLang="zh-CN" sz="1200" b="1" i="0" u="none" strike="noStrike" kern="1200" baseline="0" dirty="0" smtClean="0">
                <a:solidFill>
                  <a:schemeClr val="tx1"/>
                </a:solidFill>
                <a:latin typeface="Times New Roman" pitchFamily="18" charset="0"/>
                <a:ea typeface="+mn-ea"/>
                <a:cs typeface="+mn-cs"/>
              </a:rPr>
              <a:t>Cn. </a:t>
            </a:r>
            <a:r>
              <a:rPr lang="en-US" altLang="zh-CN" sz="1200" b="0" i="0" u="none" strike="noStrike" kern="1200" baseline="0" dirty="0" smtClean="0">
                <a:solidFill>
                  <a:schemeClr val="tx1"/>
                </a:solidFill>
                <a:latin typeface="Times New Roman" pitchFamily="18" charset="0"/>
                <a:ea typeface="+mn-ea"/>
                <a:cs typeface="+mn-cs"/>
              </a:rPr>
              <a:t>This makes the estimation of </a:t>
            </a:r>
            <a:r>
              <a:rPr lang="en-US" altLang="zh-CN" sz="1200" b="0" i="1" u="none" strike="noStrike" kern="1200" baseline="0" dirty="0" err="1" smtClean="0">
                <a:solidFill>
                  <a:schemeClr val="tx1"/>
                </a:solidFill>
                <a:latin typeface="Times New Roman" pitchFamily="18" charset="0"/>
                <a:ea typeface="+mn-ea"/>
                <a:cs typeface="+mn-cs"/>
              </a:rPr>
              <a:t>phi_c</a:t>
            </a:r>
            <a:r>
              <a:rPr lang="en-US" altLang="zh-CN" sz="1200" b="0" i="1"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sensitive to noise or interference in practice. Therefore, </a:t>
            </a:r>
            <a:r>
              <a:rPr lang="en-US" altLang="zh-CN" sz="1200" b="0" i="0" u="none" strike="noStrike" kern="1200" baseline="0" dirty="0" err="1" smtClean="0">
                <a:solidFill>
                  <a:schemeClr val="tx1"/>
                </a:solidFill>
                <a:latin typeface="Times New Roman" pitchFamily="18" charset="0"/>
                <a:ea typeface="+mn-ea"/>
                <a:cs typeface="+mn-cs"/>
              </a:rPr>
              <a:t>delta_n</a:t>
            </a:r>
            <a:r>
              <a:rPr lang="en-US" altLang="zh-CN" sz="1200" b="0" i="0" u="none" strike="noStrike" kern="1200" baseline="0" dirty="0" smtClean="0">
                <a:solidFill>
                  <a:schemeClr val="tx1"/>
                </a:solidFill>
                <a:latin typeface="Times New Roman" pitchFamily="18" charset="0"/>
                <a:ea typeface="+mn-ea"/>
                <a:cs typeface="+mn-cs"/>
              </a:rPr>
              <a:t> should be carefully designed to ensure that the power leakage incurred by </a:t>
            </a:r>
            <a:r>
              <a:rPr lang="en-US" altLang="zh-CN" sz="1200" b="0" i="0" u="none" strike="noStrike" kern="1200" baseline="0" dirty="0" err="1" smtClean="0">
                <a:solidFill>
                  <a:schemeClr val="tx1"/>
                </a:solidFill>
                <a:latin typeface="Times New Roman" pitchFamily="18" charset="0"/>
                <a:ea typeface="+mn-ea"/>
                <a:cs typeface="+mn-cs"/>
              </a:rPr>
              <a:t>phi_c</a:t>
            </a:r>
            <a:r>
              <a:rPr lang="en-US" altLang="zh-CN" sz="1200" b="0" i="0" u="none" strike="noStrike" kern="1200" baseline="0" dirty="0" smtClean="0">
                <a:solidFill>
                  <a:schemeClr val="tx1"/>
                </a:solidFill>
                <a:latin typeface="Times New Roman" pitchFamily="18" charset="0"/>
                <a:ea typeface="+mn-ea"/>
                <a:cs typeface="+mn-cs"/>
              </a:rPr>
              <a:t> unequal </a:t>
            </a:r>
            <a:r>
              <a:rPr lang="en-US" altLang="zh-CN" sz="1200" b="0" i="0" u="none" strike="noStrike" kern="1200" baseline="0" dirty="0" err="1" smtClean="0">
                <a:solidFill>
                  <a:schemeClr val="tx1"/>
                </a:solidFill>
                <a:latin typeface="Times New Roman" pitchFamily="18" charset="0"/>
                <a:ea typeface="+mn-ea"/>
                <a:cs typeface="+mn-cs"/>
              </a:rPr>
              <a:t>phi_n</a:t>
            </a:r>
            <a:r>
              <a:rPr lang="en-US" altLang="zh-CN" sz="1200" b="0" i="0" u="none" strike="noStrike" kern="1200" baseline="0" dirty="0" smtClean="0">
                <a:solidFill>
                  <a:schemeClr val="tx1"/>
                </a:solidFill>
                <a:latin typeface="Times New Roman" pitchFamily="18" charset="0"/>
                <a:ea typeface="+mn-ea"/>
                <a:cs typeface="+mn-cs"/>
              </a:rPr>
              <a:t> as high as possible. Mathematically, this problem can be formulated by this equation. With some derivations, the optimal </a:t>
            </a:r>
            <a:r>
              <a:rPr lang="en-US" altLang="zh-CN" sz="1200" b="0" i="0" u="none" strike="noStrike" kern="1200" baseline="0" dirty="0" err="1" smtClean="0">
                <a:solidFill>
                  <a:schemeClr val="tx1"/>
                </a:solidFill>
                <a:latin typeface="Times New Roman" pitchFamily="18" charset="0"/>
                <a:ea typeface="+mn-ea"/>
                <a:cs typeface="+mn-cs"/>
              </a:rPr>
              <a:t>delta_n</a:t>
            </a:r>
            <a:r>
              <a:rPr lang="en-US" altLang="zh-CN" sz="1200" b="0" i="0" u="none" strike="noStrike" kern="1200" baseline="0" dirty="0" smtClean="0">
                <a:solidFill>
                  <a:schemeClr val="tx1"/>
                </a:solidFill>
                <a:latin typeface="Times New Roman" pitchFamily="18" charset="0"/>
                <a:ea typeface="+mn-ea"/>
                <a:cs typeface="+mn-cs"/>
              </a:rPr>
              <a:t> can be calculated as this. The figure in this slide shows that the derived optimal </a:t>
            </a:r>
            <a:r>
              <a:rPr lang="en-US" altLang="zh-CN" sz="1200" b="0" i="0" u="none" strike="noStrike" kern="1200" baseline="0" dirty="0" err="1" smtClean="0">
                <a:solidFill>
                  <a:schemeClr val="tx1"/>
                </a:solidFill>
                <a:latin typeface="Times New Roman" pitchFamily="18" charset="0"/>
                <a:ea typeface="+mn-ea"/>
                <a:cs typeface="+mn-cs"/>
              </a:rPr>
              <a:t>Δ</a:t>
            </a:r>
            <a:r>
              <a:rPr lang="en-US" altLang="zh-CN" sz="1200" b="0" i="1" u="none" strike="noStrike" kern="1200" baseline="0" dirty="0" err="1" smtClean="0">
                <a:solidFill>
                  <a:schemeClr val="tx1"/>
                </a:solidFill>
                <a:latin typeface="Times New Roman" pitchFamily="18" charset="0"/>
                <a:ea typeface="+mn-ea"/>
                <a:cs typeface="+mn-cs"/>
              </a:rPr>
              <a:t>n</a:t>
            </a:r>
            <a:r>
              <a:rPr lang="en-US" altLang="zh-CN" sz="1200" b="0" i="1"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satisfies our requirement and can be expected to achieve a good performance.</a:t>
            </a:r>
            <a:endParaRPr lang="en-US" altLang="zh-CN" baseline="0"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15</a:t>
            </a:fld>
            <a:endParaRPr lang="en-US" altLang="zh-CN"/>
          </a:p>
        </p:txBody>
      </p:sp>
    </p:spTree>
    <p:extLst>
      <p:ext uri="{BB962C8B-B14F-4D97-AF65-F5344CB8AC3E}">
        <p14:creationId xmlns:p14="http://schemas.microsoft.com/office/powerpoint/2010/main" val="358466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Based on the discussions</a:t>
            </a:r>
            <a:r>
              <a:rPr lang="en-US" altLang="zh-CN" baseline="0" dirty="0" smtClean="0"/>
              <a:t> so far, we propose a successive support detection algorithm, where the </a:t>
            </a:r>
            <a:r>
              <a:rPr kumimoji="1" lang="en-US" altLang="zh-CN" sz="1200" kern="1200" baseline="0" dirty="0" smtClean="0">
                <a:solidFill>
                  <a:schemeClr val="tx1"/>
                </a:solidFill>
                <a:latin typeface="Times New Roman" pitchFamily="18" charset="0"/>
                <a:ea typeface="宋体" charset="0"/>
                <a:cs typeface="宋体" charset="0"/>
              </a:rPr>
              <a:t>pseudo-code is provided in the table. During the l-</a:t>
            </a:r>
            <a:r>
              <a:rPr kumimoji="1" lang="en-US" altLang="zh-CN" sz="1200" kern="1200" baseline="0" dirty="0" err="1" smtClean="0">
                <a:solidFill>
                  <a:schemeClr val="tx1"/>
                </a:solidFill>
                <a:latin typeface="Times New Roman" pitchFamily="18" charset="0"/>
                <a:ea typeface="宋体" charset="0"/>
                <a:cs typeface="宋体" charset="0"/>
              </a:rPr>
              <a:t>th</a:t>
            </a:r>
            <a:r>
              <a:rPr kumimoji="1" lang="en-US" altLang="zh-CN" sz="1200" kern="1200" baseline="0" dirty="0" smtClean="0">
                <a:solidFill>
                  <a:schemeClr val="tx1"/>
                </a:solidFill>
                <a:latin typeface="Times New Roman" pitchFamily="18" charset="0"/>
                <a:ea typeface="宋体" charset="0"/>
                <a:cs typeface="宋体" charset="0"/>
              </a:rPr>
              <a:t> iteration, in steps 1 to 4, we generate N beamspace windows to estimate </a:t>
            </a:r>
            <a:r>
              <a:rPr kumimoji="1" lang="en-US" altLang="zh-CN" sz="1200" kern="1200" baseline="0" dirty="0" err="1" smtClean="0">
                <a:solidFill>
                  <a:schemeClr val="tx1"/>
                </a:solidFill>
                <a:latin typeface="Times New Roman" pitchFamily="18" charset="0"/>
                <a:ea typeface="宋体" charset="0"/>
                <a:cs typeface="宋体" charset="0"/>
              </a:rPr>
              <a:t>phi_c</a:t>
            </a:r>
            <a:r>
              <a:rPr kumimoji="1" lang="en-US" altLang="zh-CN" sz="1200" kern="1200" baseline="0" dirty="0" smtClean="0">
                <a:solidFill>
                  <a:schemeClr val="tx1"/>
                </a:solidFill>
                <a:latin typeface="Times New Roman" pitchFamily="18" charset="0"/>
                <a:ea typeface="宋体" charset="0"/>
                <a:cs typeface="宋体" charset="0"/>
              </a:rPr>
              <a:t> of the l-</a:t>
            </a:r>
            <a:r>
              <a:rPr kumimoji="1" lang="en-US" altLang="zh-CN" sz="1200" kern="1200" baseline="0" dirty="0" err="1" smtClean="0">
                <a:solidFill>
                  <a:schemeClr val="tx1"/>
                </a:solidFill>
                <a:latin typeface="Times New Roman" pitchFamily="18" charset="0"/>
                <a:ea typeface="宋体" charset="0"/>
                <a:cs typeface="宋体" charset="0"/>
              </a:rPr>
              <a:t>th</a:t>
            </a:r>
            <a:r>
              <a:rPr kumimoji="1" lang="en-US" altLang="zh-CN" sz="1200" kern="1200" baseline="0" dirty="0" smtClean="0">
                <a:solidFill>
                  <a:schemeClr val="tx1"/>
                </a:solidFill>
                <a:latin typeface="Times New Roman" pitchFamily="18" charset="0"/>
                <a:ea typeface="宋体" charset="0"/>
                <a:cs typeface="宋体" charset="0"/>
              </a:rPr>
              <a:t> path component. Then, in steps 5-7, we utilize </a:t>
            </a:r>
            <a:r>
              <a:rPr kumimoji="1" lang="en-US" altLang="zh-CN" sz="1200" kern="1200" baseline="0" dirty="0" err="1" smtClean="0">
                <a:solidFill>
                  <a:schemeClr val="tx1"/>
                </a:solidFill>
                <a:latin typeface="Times New Roman" pitchFamily="18" charset="0"/>
                <a:ea typeface="宋体" charset="0"/>
                <a:cs typeface="宋体" charset="0"/>
              </a:rPr>
              <a:t>phi_c</a:t>
            </a:r>
            <a:r>
              <a:rPr kumimoji="1" lang="en-US" altLang="zh-CN" sz="1200" kern="1200" baseline="0" dirty="0" smtClean="0">
                <a:solidFill>
                  <a:schemeClr val="tx1"/>
                </a:solidFill>
                <a:latin typeface="Times New Roman" pitchFamily="18" charset="0"/>
                <a:ea typeface="宋体" charset="0"/>
                <a:cs typeface="宋体" charset="0"/>
              </a:rPr>
              <a:t> to jointly estimate the support of the l-</a:t>
            </a:r>
            <a:r>
              <a:rPr kumimoji="1" lang="en-US" altLang="zh-CN" sz="1200" kern="1200" baseline="0" dirty="0" err="1" smtClean="0">
                <a:solidFill>
                  <a:schemeClr val="tx1"/>
                </a:solidFill>
                <a:latin typeface="Times New Roman" pitchFamily="18" charset="0"/>
                <a:ea typeface="宋体" charset="0"/>
                <a:cs typeface="宋体" charset="0"/>
              </a:rPr>
              <a:t>th</a:t>
            </a:r>
            <a:r>
              <a:rPr kumimoji="1" lang="en-US" altLang="zh-CN" sz="1200" kern="1200" baseline="0" dirty="0" smtClean="0">
                <a:solidFill>
                  <a:schemeClr val="tx1"/>
                </a:solidFill>
                <a:latin typeface="Times New Roman" pitchFamily="18" charset="0"/>
                <a:ea typeface="宋体" charset="0"/>
                <a:cs typeface="宋体" charset="0"/>
              </a:rPr>
              <a:t> path component at different subcarriers. After that, in steps 8-10, we use the estimated support as an initial solution and further refine it by estimating the index of the strongest element. Finally, in steps 11 and 12, we remove the influence of the l-</a:t>
            </a:r>
            <a:r>
              <a:rPr kumimoji="1" lang="en-US" altLang="zh-CN" sz="1200" kern="1200" baseline="0" dirty="0" err="1" smtClean="0">
                <a:solidFill>
                  <a:schemeClr val="tx1"/>
                </a:solidFill>
                <a:latin typeface="Times New Roman" pitchFamily="18" charset="0"/>
                <a:ea typeface="宋体" charset="0"/>
                <a:cs typeface="宋体" charset="0"/>
              </a:rPr>
              <a:t>th</a:t>
            </a:r>
            <a:r>
              <a:rPr kumimoji="1" lang="en-US" altLang="zh-CN" sz="1200" kern="1200" baseline="0" dirty="0" smtClean="0">
                <a:solidFill>
                  <a:schemeClr val="tx1"/>
                </a:solidFill>
                <a:latin typeface="Times New Roman" pitchFamily="18" charset="0"/>
                <a:ea typeface="宋体" charset="0"/>
                <a:cs typeface="宋体" charset="0"/>
              </a:rPr>
              <a:t> path component for the following estimation. After the supports of all path components have been detected, we can obtain the total support of beamspace channel in step 13, and estimate the nonzero elements via the LS algorithm in step 14.</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16</a:t>
            </a:fld>
            <a:endParaRPr lang="en-US" altLang="zh-CN"/>
          </a:p>
        </p:txBody>
      </p:sp>
    </p:spTree>
    <p:extLst>
      <p:ext uri="{BB962C8B-B14F-4D97-AF65-F5344CB8AC3E}">
        <p14:creationId xmlns:p14="http://schemas.microsoft.com/office/powerpoint/2010/main" val="73948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Next,</a:t>
            </a:r>
            <a:r>
              <a:rPr lang="en-US" altLang="zh-CN" sz="2000" baseline="0" dirty="0" smtClean="0"/>
              <a:t> we will provide simulation results to verify the advantages of our method.</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17</a:t>
            </a:fld>
            <a:endParaRPr lang="en-US" altLang="zh-CN" smtClean="0"/>
          </a:p>
        </p:txBody>
      </p:sp>
    </p:spTree>
    <p:extLst>
      <p:ext uri="{BB962C8B-B14F-4D97-AF65-F5344CB8AC3E}">
        <p14:creationId xmlns:p14="http://schemas.microsoft.com/office/powerpoint/2010/main" val="47878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detailed simulation parameters are listed in this slide. We consider a wideband mmWave MIMO-OFDM system, where the BS equips a 256-element lens antenna array and 8 RF chains to serve 8 single-antenna users. The central-carrier frequency is 28GHz, the number of sub-carriers 128, and the bandwidth is 4GHz. The multi-path channel model is adopted, where we assume that the number of paths is 3.</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18</a:t>
            </a:fld>
            <a:endParaRPr lang="en-US" altLang="zh-CN"/>
          </a:p>
        </p:txBody>
      </p:sp>
    </p:spTree>
    <p:extLst>
      <p:ext uri="{BB962C8B-B14F-4D97-AF65-F5344CB8AC3E}">
        <p14:creationId xmlns:p14="http://schemas.microsoft.com/office/powerpoint/2010/main" val="80554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slide shows the NMSE</a:t>
            </a:r>
            <a:r>
              <a:rPr lang="en-US" altLang="zh-CN" baseline="0" dirty="0" smtClean="0"/>
              <a:t> performance against SNR, where the red line and blue line present the SOMP algorithm and OMP algorithm, respectively. The green line presents the proposed SSD algorithm, while the black line denotes the oracle LS algorithm where the channel support is perfectly known. We observe from this figure that the OMP algorithm is inaccurate when the SNR is low, since it cannot use the </a:t>
            </a:r>
            <a:r>
              <a:rPr lang="en-US" altLang="zh-CN" sz="1200" b="0" i="0" u="none" strike="noStrike" kern="1200" baseline="0" dirty="0" smtClean="0">
                <a:solidFill>
                  <a:schemeClr val="tx1"/>
                </a:solidFill>
                <a:latin typeface="Times New Roman" pitchFamily="18" charset="0"/>
                <a:ea typeface="+mn-ea"/>
                <a:cs typeface="+mn-cs"/>
              </a:rPr>
              <a:t>sparse structure of beamspace channel to suppress the noise. The SOMP algorithm is inaccurate when the SNR is high, since common support assumption is not really valid. By contrast, the proposed algorithm enjoys much higher accuracy than existing schemes in all considered SNR regions and achieve the NMSE close to the oracle LS.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19</a:t>
            </a:fld>
            <a:endParaRPr lang="en-US" altLang="zh-CN"/>
          </a:p>
        </p:txBody>
      </p:sp>
    </p:spTree>
    <p:extLst>
      <p:ext uri="{BB962C8B-B14F-4D97-AF65-F5344CB8AC3E}">
        <p14:creationId xmlns:p14="http://schemas.microsoft.com/office/powerpoint/2010/main" val="37239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This talk consists of 4 parts. At first, we will introduce the technical background.</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a:t>
            </a:fld>
            <a:endParaRPr lang="en-US" altLang="zh-CN" smtClean="0"/>
          </a:p>
        </p:txBody>
      </p:sp>
    </p:spTree>
    <p:extLst>
      <p:ext uri="{BB962C8B-B14F-4D97-AF65-F5344CB8AC3E}">
        <p14:creationId xmlns:p14="http://schemas.microsoft.com/office/powerpoint/2010/main" val="92001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slide shows</a:t>
            </a:r>
            <a:r>
              <a:rPr lang="en-US" altLang="zh-CN" baseline="0" dirty="0" smtClean="0"/>
              <a:t> the </a:t>
            </a:r>
            <a:r>
              <a:rPr lang="en-US" altLang="zh-CN" sz="1200" b="0" i="0" u="none" strike="noStrike" kern="1200" baseline="0" dirty="0" smtClean="0">
                <a:solidFill>
                  <a:schemeClr val="tx1"/>
                </a:solidFill>
                <a:latin typeface="Times New Roman" pitchFamily="18" charset="0"/>
                <a:ea typeface="+mn-ea"/>
                <a:cs typeface="+mn-cs"/>
              </a:rPr>
              <a:t>achievable sum-rate of the wideband beam selection along with different beamspace channel estimation algorithms.  Again, the red line presents the our method. We observe from this figure that by utilizing our method, the system achieves a higher sum-rate, especially when the SNR for channel estimation is low. Moreover, when the SNR for channel estimation is moderate, the wideband beam selection using the our method can achieve the sum-rate close to the one with perfect channel.</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20</a:t>
            </a:fld>
            <a:endParaRPr lang="en-US" altLang="zh-CN"/>
          </a:p>
        </p:txBody>
      </p:sp>
    </p:spTree>
    <p:extLst>
      <p:ext uri="{BB962C8B-B14F-4D97-AF65-F5344CB8AC3E}">
        <p14:creationId xmlns:p14="http://schemas.microsoft.com/office/powerpoint/2010/main" val="136414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smtClean="0"/>
              <a:t>Finally,</a:t>
            </a:r>
            <a:r>
              <a:rPr lang="en-US" altLang="zh-CN" sz="2000" baseline="0" dirty="0" smtClean="0"/>
              <a:t> we will make a brief summary of this talk. </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21</a:t>
            </a:fld>
            <a:endParaRPr lang="en-US" altLang="zh-CN" smtClean="0"/>
          </a:p>
        </p:txBody>
      </p:sp>
    </p:spTree>
    <p:extLst>
      <p:ext uri="{BB962C8B-B14F-4D97-AF65-F5344CB8AC3E}">
        <p14:creationId xmlns:p14="http://schemas.microsoft.com/office/powerpoint/2010/main" val="310664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Times New Roman" pitchFamily="18" charset="0"/>
                <a:ea typeface="+mn-ea"/>
                <a:cs typeface="+mn-cs"/>
              </a:rPr>
              <a:t>In this paper, we proposed a SSD algorithm to estimate wideband beamspace channel. We first proved that each path component of the wideband beamspace channel enjoys a frequency-dependent sparse structure. Based on this, we then proposed to estimate all path components one by one, and the support of each path component at different subcarrier is jointly estimated to improve the accuracy. Simulation results verified that our scheme achieves higher accuracy than existing schemes in all considered SNR regions.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22</a:t>
            </a:fld>
            <a:endParaRPr lang="en-US" altLang="zh-CN"/>
          </a:p>
        </p:txBody>
      </p:sp>
    </p:spTree>
    <p:extLst>
      <p:ext uri="{BB962C8B-B14F-4D97-AF65-F5344CB8AC3E}">
        <p14:creationId xmlns:p14="http://schemas.microsoft.com/office/powerpoint/2010/main" val="456766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That’s all.</a:t>
            </a:r>
            <a:r>
              <a:rPr lang="en-US" altLang="zh-CN" baseline="0" dirty="0" smtClean="0"/>
              <a:t> Thanks for your attention.</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23</a:t>
            </a:fld>
            <a:endParaRPr lang="en-US" altLang="zh-CN"/>
          </a:p>
        </p:txBody>
      </p:sp>
    </p:spTree>
    <p:extLst>
      <p:ext uri="{BB962C8B-B14F-4D97-AF65-F5344CB8AC3E}">
        <p14:creationId xmlns:p14="http://schemas.microsoft.com/office/powerpoint/2010/main" val="147012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As we can see from</a:t>
            </a:r>
            <a:r>
              <a:rPr lang="en-US" altLang="zh-CN" baseline="0" dirty="0" smtClean="0"/>
              <a:t> the figure, mmWave MIMO enjoys several advantages. First, </a:t>
            </a:r>
            <a:r>
              <a:rPr kumimoji="1" lang="en-US" altLang="zh-CN" sz="1200" kern="1200" dirty="0" smtClean="0">
                <a:solidFill>
                  <a:schemeClr val="tx1"/>
                </a:solidFill>
                <a:latin typeface="Times New Roman" pitchFamily="18" charset="0"/>
                <a:ea typeface="宋体" charset="0"/>
                <a:cs typeface="宋体" charset="0"/>
              </a:rPr>
              <a:t>the spectrum at</a:t>
            </a:r>
            <a:r>
              <a:rPr kumimoji="1" lang="en-US" altLang="zh-CN" sz="1200" kern="1200" baseline="0" dirty="0" smtClean="0">
                <a:solidFill>
                  <a:schemeClr val="tx1"/>
                </a:solidFill>
                <a:latin typeface="Times New Roman" pitchFamily="18" charset="0"/>
                <a:ea typeface="宋体" charset="0"/>
                <a:cs typeface="宋体" charset="0"/>
              </a:rPr>
              <a:t> mmWave</a:t>
            </a:r>
            <a:r>
              <a:rPr kumimoji="1" lang="en-US" altLang="zh-CN" sz="1200" kern="1200" dirty="0" smtClean="0">
                <a:solidFill>
                  <a:schemeClr val="tx1"/>
                </a:solidFill>
                <a:latin typeface="Times New Roman" pitchFamily="18" charset="0"/>
                <a:ea typeface="宋体" charset="0"/>
                <a:cs typeface="宋体" charset="0"/>
              </a:rPr>
              <a:t> is</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less crowed</a:t>
            </a:r>
            <a:r>
              <a:rPr kumimoji="1" lang="en-US" altLang="zh-CN" sz="1200" kern="1200" baseline="0" dirty="0" smtClean="0">
                <a:solidFill>
                  <a:schemeClr val="tx1"/>
                </a:solidFill>
                <a:latin typeface="Times New Roman" pitchFamily="18" charset="0"/>
                <a:ea typeface="宋体" charset="0"/>
                <a:cs typeface="宋体" charset="0"/>
              </a:rPr>
              <a:t> and therefore we can provide much wider bandwidth</a:t>
            </a:r>
            <a:r>
              <a:rPr kumimoji="1" lang="en-US" altLang="zh-CN" sz="1200" kern="1200" dirty="0" smtClean="0">
                <a:solidFill>
                  <a:schemeClr val="tx1"/>
                </a:solidFill>
                <a:latin typeface="Times New Roman" pitchFamily="18" charset="0"/>
                <a:ea typeface="宋体" charset="0"/>
                <a:cs typeface="宋体" charset="0"/>
              </a:rPr>
              <a:t>. Second</a:t>
            </a:r>
            <a:r>
              <a:rPr kumimoji="1" lang="en-US" altLang="zh-CN" sz="1200" kern="1200" baseline="0" dirty="0" smtClean="0">
                <a:solidFill>
                  <a:schemeClr val="tx1"/>
                </a:solidFill>
                <a:latin typeface="Times New Roman" pitchFamily="18" charset="0"/>
                <a:ea typeface="宋体" charset="0"/>
                <a:cs typeface="宋体" charset="0"/>
              </a:rPr>
              <a:t>, t</a:t>
            </a:r>
            <a:r>
              <a:rPr kumimoji="1" lang="en-US" altLang="zh-CN" sz="1200" kern="1200" dirty="0" smtClean="0">
                <a:solidFill>
                  <a:schemeClr val="tx1"/>
                </a:solidFill>
                <a:latin typeface="Times New Roman" pitchFamily="18" charset="0"/>
                <a:ea typeface="宋体" charset="0"/>
                <a:cs typeface="宋体" charset="0"/>
              </a:rPr>
              <a:t>he large antenna array is easy</a:t>
            </a:r>
            <a:r>
              <a:rPr kumimoji="1" lang="en-US" altLang="zh-CN" sz="1200" kern="1200" baseline="0" dirty="0" smtClean="0">
                <a:solidFill>
                  <a:schemeClr val="tx1"/>
                </a:solidFill>
                <a:latin typeface="Times New Roman" pitchFamily="18" charset="0"/>
                <a:ea typeface="宋体" charset="0"/>
                <a:cs typeface="宋体" charset="0"/>
              </a:rPr>
              <a:t> to </a:t>
            </a:r>
            <a:r>
              <a:rPr kumimoji="1" lang="en-US" altLang="zh-CN" sz="1200" kern="1200" dirty="0" smtClean="0">
                <a:solidFill>
                  <a:schemeClr val="tx1"/>
                </a:solidFill>
                <a:latin typeface="Times New Roman" pitchFamily="18" charset="0"/>
                <a:ea typeface="宋体" charset="0"/>
                <a:cs typeface="宋体" charset="0"/>
              </a:rPr>
              <a:t>arrange in a compact form at</a:t>
            </a:r>
            <a:r>
              <a:rPr kumimoji="1" lang="en-US" altLang="zh-CN" sz="1200" kern="1200" baseline="0" dirty="0" smtClean="0">
                <a:solidFill>
                  <a:schemeClr val="tx1"/>
                </a:solidFill>
                <a:latin typeface="Times New Roman" pitchFamily="18" charset="0"/>
                <a:ea typeface="宋体" charset="0"/>
                <a:cs typeface="宋体" charset="0"/>
              </a:rPr>
              <a:t> mmWave frequencies</a:t>
            </a:r>
            <a:r>
              <a:rPr kumimoji="1" lang="en-US" altLang="zh-CN" sz="1200" kern="1200" dirty="0" smtClean="0">
                <a:solidFill>
                  <a:schemeClr val="tx1"/>
                </a:solidFill>
                <a:latin typeface="Times New Roman" pitchFamily="18" charset="0"/>
                <a:ea typeface="宋体" charset="0"/>
                <a:cs typeface="宋体" charset="0"/>
              </a:rPr>
              <a:t> to achieve </a:t>
            </a:r>
            <a:r>
              <a:rPr kumimoji="1" lang="en-US" altLang="zh-CN" sz="1200" kern="1200" baseline="0" dirty="0" smtClean="0">
                <a:solidFill>
                  <a:schemeClr val="tx1"/>
                </a:solidFill>
                <a:latin typeface="Times New Roman" pitchFamily="18" charset="0"/>
                <a:ea typeface="宋体" charset="0"/>
                <a:cs typeface="宋体" charset="0"/>
              </a:rPr>
              <a:t>high antenna gains.</a:t>
            </a:r>
            <a:r>
              <a:rPr kumimoji="1" lang="en-US" altLang="zh-CN" sz="1200" kern="1200" dirty="0" smtClean="0">
                <a:solidFill>
                  <a:schemeClr val="tx1"/>
                </a:solidFill>
                <a:latin typeface="Times New Roman" pitchFamily="18" charset="0"/>
                <a:ea typeface="宋体" charset="0"/>
                <a:cs typeface="宋体" charset="0"/>
              </a:rPr>
              <a:t> Finally</a:t>
            </a:r>
            <a:r>
              <a:rPr kumimoji="1" lang="en-US" altLang="zh-CN" sz="1200" kern="1200" baseline="0" dirty="0" smtClean="0">
                <a:solidFill>
                  <a:schemeClr val="tx1"/>
                </a:solidFill>
                <a:latin typeface="Times New Roman" pitchFamily="18" charset="0"/>
                <a:ea typeface="宋体" charset="0"/>
                <a:cs typeface="宋体" charset="0"/>
              </a:rPr>
              <a:t>, mmWave MIMO is also appropriate for small-cell as </a:t>
            </a:r>
            <a:r>
              <a:rPr kumimoji="1" lang="en-US" altLang="zh-CN" sz="1200" kern="1200" dirty="0" smtClean="0">
                <a:solidFill>
                  <a:schemeClr val="tx1"/>
                </a:solidFill>
                <a:latin typeface="Times New Roman" pitchFamily="18" charset="0"/>
                <a:ea typeface="宋体" charset="0"/>
                <a:cs typeface="宋体" charset="0"/>
              </a:rPr>
              <a:t>the</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high directive transmission can </a:t>
            </a:r>
            <a:r>
              <a:rPr kumimoji="1" lang="en-US" altLang="zh-CN" sz="1200" kern="1200" baseline="0" dirty="0" smtClean="0">
                <a:solidFill>
                  <a:schemeClr val="tx1"/>
                </a:solidFill>
                <a:latin typeface="Times New Roman" pitchFamily="18" charset="0"/>
                <a:ea typeface="宋体" charset="0"/>
                <a:cs typeface="宋体" charset="0"/>
              </a:rPr>
              <a:t>avoid multi-cell interferences</a:t>
            </a:r>
            <a:r>
              <a:rPr kumimoji="1" lang="en-US" altLang="zh-CN" sz="1200" kern="1200" dirty="0" smtClean="0">
                <a:solidFill>
                  <a:schemeClr val="tx1"/>
                </a:solidFill>
                <a:latin typeface="Times New Roman" pitchFamily="18" charset="0"/>
                <a:ea typeface="宋体" charset="0"/>
                <a:cs typeface="宋体" charset="0"/>
              </a:rPr>
              <a:t>. As a result</a:t>
            </a:r>
            <a:r>
              <a:rPr kumimoji="1" lang="en-US" altLang="zh-CN" sz="1200" kern="1200" baseline="0" dirty="0" smtClean="0">
                <a:solidFill>
                  <a:schemeClr val="tx1"/>
                </a:solidFill>
                <a:latin typeface="Times New Roman" pitchFamily="18" charset="0"/>
                <a:ea typeface="宋体" charset="0"/>
                <a:cs typeface="宋体" charset="0"/>
              </a:rPr>
              <a:t>, mmWave MIMO will be a promising technique to achieve significant increase in data rates. </a:t>
            </a:r>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extLst>
      <p:ext uri="{BB962C8B-B14F-4D97-AF65-F5344CB8AC3E}">
        <p14:creationId xmlns:p14="http://schemas.microsoft.com/office/powerpoint/2010/main" val="268083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baseline="0" dirty="0" smtClean="0">
                <a:solidFill>
                  <a:schemeClr val="tx1"/>
                </a:solidFill>
                <a:latin typeface="Times New Roman" pitchFamily="18" charset="0"/>
                <a:ea typeface="宋体" charset="0"/>
                <a:cs typeface="宋体" charset="0"/>
              </a:rPr>
              <a:t>However, realizing mmWave MIMO is not a trivial task. One challenge is that each antenna in the conventional MIMO systems requires one dedicated RF chain. This will result in unaffordable hardware cost and energy consumption in mmWave MIMO, since the number of antennas becomes huge and the energy consumption of RF chain is high. (For example, at 60 GHz, one RF chain will consume 300 </a:t>
            </a:r>
            <a:r>
              <a:rPr kumimoji="1" lang="en-US" altLang="zh-CN" sz="1200" kern="1200" baseline="0" dirty="0" err="1" smtClean="0">
                <a:solidFill>
                  <a:schemeClr val="tx1"/>
                </a:solidFill>
                <a:latin typeface="Times New Roman" pitchFamily="18" charset="0"/>
                <a:ea typeface="宋体" charset="0"/>
                <a:cs typeface="宋体" charset="0"/>
              </a:rPr>
              <a:t>mW</a:t>
            </a:r>
            <a:r>
              <a:rPr kumimoji="1" lang="en-US" altLang="zh-CN" sz="1200" kern="1200" baseline="0" dirty="0" smtClean="0">
                <a:solidFill>
                  <a:schemeClr val="tx1"/>
                </a:solidFill>
                <a:latin typeface="Times New Roman" pitchFamily="18" charset="0"/>
                <a:ea typeface="宋体" charset="0"/>
                <a:cs typeface="宋体" charset="0"/>
              </a:rPr>
              <a:t>. If we consider a mmWave MIMO base station with 256 antennas, only the RF chains will consume 76.8 Watts. It is much higher than the that of current 4G micro-cell BS). Therefore, how to reduce the number of RF chains will be an urging problem to solve.</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extLst>
      <p:ext uri="{BB962C8B-B14F-4D97-AF65-F5344CB8AC3E}">
        <p14:creationId xmlns:p14="http://schemas.microsoft.com/office/powerpoint/2010/main" val="19926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baseline="0" dirty="0" smtClean="0">
                <a:solidFill>
                  <a:schemeClr val="tx1"/>
                </a:solidFill>
                <a:latin typeface="Times New Roman" pitchFamily="18" charset="0"/>
                <a:ea typeface="宋体" charset="0"/>
                <a:cs typeface="宋体" charset="0"/>
              </a:rPr>
              <a:t>To this end, wideband mmWave MIMO with lens antenna array has been recently proposed.  B</a:t>
            </a:r>
            <a:r>
              <a:rPr lang="en-US" altLang="zh-CN" sz="1200" b="0" i="0" u="none" strike="noStrike" kern="1200" baseline="0" dirty="0" smtClean="0">
                <a:solidFill>
                  <a:schemeClr val="tx1"/>
                </a:solidFill>
                <a:latin typeface="Times New Roman" pitchFamily="18" charset="0"/>
                <a:ea typeface="+mn-ea"/>
                <a:cs typeface="+mn-cs"/>
              </a:rPr>
              <a:t>y employing lens antenna array, it can focus the mmWave signals from different paths on different antennas, and thus transform the spatial MIMO channel to the sparse beamspace MIMO channel. This enables us to preserve only a small number of power-focused antennas via the adaptive selecting network. Consequently, the number of RF chains can be reduced, and the bottleneck of high energy consumption can be relieved.</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5</a:t>
            </a:fld>
            <a:endParaRPr lang="en-US" altLang="zh-CN"/>
          </a:p>
        </p:txBody>
      </p:sp>
    </p:spTree>
    <p:extLst>
      <p:ext uri="{BB962C8B-B14F-4D97-AF65-F5344CB8AC3E}">
        <p14:creationId xmlns:p14="http://schemas.microsoft.com/office/powerpoint/2010/main" val="2631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In this</a:t>
            </a:r>
            <a:r>
              <a:rPr lang="en-US" altLang="zh-CN" baseline="0" dirty="0" smtClean="0"/>
              <a:t> slide, we show some figures to further explain the effect of lens antenna array. This figure shows the prototype of lens antenna array. This figure shows the power focusing capability of lens. This figure shows </a:t>
            </a:r>
            <a:r>
              <a:rPr lang="en-US" altLang="zh-CN" dirty="0" smtClean="0"/>
              <a:t>the power distribution</a:t>
            </a:r>
            <a:r>
              <a:rPr lang="en-US" altLang="zh-CN" baseline="0" dirty="0" smtClean="0"/>
              <a:t> of the conventional spatial MIMO channel, while the last figure shows the beamspace MIMO channel. Obviously, we can see that the beamspace channel is sparse.</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extLst>
      <p:ext uri="{BB962C8B-B14F-4D97-AF65-F5344CB8AC3E}">
        <p14:creationId xmlns:p14="http://schemas.microsoft.com/office/powerpoint/2010/main" val="249993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the beamspace channel is sparse,</a:t>
            </a:r>
            <a:r>
              <a:rPr lang="en-US" altLang="zh-CN" baseline="0" dirty="0" smtClean="0"/>
              <a:t> we can estimate it via the compressive sensing algorithms. The existing solutions include the OMP, SOMP, and so on. However, all these algorithms assume that the beamspace channel share a common support over the whole bandwidth. This assumption, unfortunately, is not really valid due to the effect of beam squint. The beam squint means that in wideband systems with large antenna arrays, the spatial direction of the signal conveyed by each path should be frequency-dependent. As a result, the indices of power-focused antennas will vary over frequency as we can see from this figure, and the support of beamspace channel should be different at different frequencies.</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7</a:t>
            </a:fld>
            <a:endParaRPr lang="en-US" altLang="zh-CN"/>
          </a:p>
        </p:txBody>
      </p:sp>
    </p:spTree>
    <p:extLst>
      <p:ext uri="{BB962C8B-B14F-4D97-AF65-F5344CB8AC3E}">
        <p14:creationId xmlns:p14="http://schemas.microsoft.com/office/powerpoint/2010/main" val="1404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baseline="0" dirty="0" smtClean="0"/>
              <a:t>To tackle this problem, we propose a successive support detection (SSD) algorithm without the common support assumption. </a:t>
            </a:r>
            <a:endParaRPr lang="zh-CN" altLang="en-US" sz="2000" dirty="0" smtClean="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8</a:t>
            </a:fld>
            <a:endParaRPr lang="en-US" altLang="zh-CN" smtClean="0"/>
          </a:p>
        </p:txBody>
      </p:sp>
    </p:spTree>
    <p:extLst>
      <p:ext uri="{BB962C8B-B14F-4D97-AF65-F5344CB8AC3E}">
        <p14:creationId xmlns:p14="http://schemas.microsoft.com/office/powerpoint/2010/main" val="328002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Firstly,</a:t>
            </a:r>
            <a:r>
              <a:rPr lang="en-US" altLang="zh-CN" baseline="0" dirty="0" smtClean="0"/>
              <a:t> we will describe the wideband beamspace channel mathematically. The wideband spatial channel at sub-carrier m can be presented by this equation, here N and L are the number of antennas and paths, respectively, beta and phi are the path gain and spatial direction of a path, respectively, and a is the steering vector related to the spatial direction. </a:t>
            </a:r>
          </a:p>
          <a:p>
            <a:r>
              <a:rPr lang="en-US" altLang="zh-CN" baseline="0" dirty="0" smtClean="0"/>
              <a:t>The wideband beamspace channel can then be presented by this equation. Here </a:t>
            </a:r>
            <a:r>
              <a:rPr lang="en-US" altLang="zh-CN" baseline="0" dirty="0" err="1" smtClean="0"/>
              <a:t>U_a</a:t>
            </a:r>
            <a:r>
              <a:rPr lang="en-US" altLang="zh-CN" baseline="0" dirty="0" smtClean="0"/>
              <a:t> is the spatial DFT matrix realized by the lens antenna array, </a:t>
            </a:r>
            <a:r>
              <a:rPr lang="en-US" altLang="zh-CN" baseline="0" dirty="0" err="1" smtClean="0"/>
              <a:t>c_wave</a:t>
            </a:r>
            <a:r>
              <a:rPr lang="en-US" altLang="zh-CN" baseline="0" dirty="0" smtClean="0"/>
              <a:t> denotes one path component of the beamspace channel, which is defined like this. Note that </a:t>
            </a:r>
            <a:r>
              <a:rPr lang="en-US" altLang="zh-CN" baseline="0" dirty="0" err="1" smtClean="0"/>
              <a:t>c_wave</a:t>
            </a:r>
            <a:r>
              <a:rPr lang="en-US" altLang="zh-CN" baseline="0" dirty="0" smtClean="0"/>
              <a:t> is a sparse vector as shown in this figure and L is a small number due to the limited scattering. Therefore, the beamspace channel should be sparse.</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9</a:t>
            </a:fld>
            <a:endParaRPr lang="en-US" altLang="zh-CN"/>
          </a:p>
        </p:txBody>
      </p:sp>
    </p:spTree>
    <p:extLst>
      <p:ext uri="{BB962C8B-B14F-4D97-AF65-F5344CB8AC3E}">
        <p14:creationId xmlns:p14="http://schemas.microsoft.com/office/powerpoint/2010/main" val="3646271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120F6300-F71A-4E4A-ACDC-0879076BA03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8E7542-8D23-4A0B-9DDE-E5551669E40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ea typeface="宋体" charset="-122"/>
              </a:defRPr>
            </a:lvl1pPr>
          </a:lstStyle>
          <a:p>
            <a:pPr>
              <a:defRPr/>
            </a:pPr>
            <a:fld id="{C3DF77F4-98E3-4736-9F5A-B54B8FE73005}"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8C3FDC9B-82B6-4428-9520-014AEADAB2AE}" type="slidenum">
              <a:rPr lang="en-US" altLang="zh-CN" sz="1400" b="1" smtClean="0">
                <a:solidFill>
                  <a:srgbClr val="333399"/>
                </a:solidFill>
              </a:rPr>
              <a:pPr algn="r">
                <a:defRPr/>
              </a:pPr>
              <a:t>‹#›</a:t>
            </a:fld>
            <a:r>
              <a:rPr lang="en-US" altLang="zh-CN" sz="1400" b="1" dirty="0" smtClean="0">
                <a:solidFill>
                  <a:srgbClr val="333399"/>
                </a:solidFill>
              </a:rPr>
              <a:t>/23</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92964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smtClean="0">
                <a:ea typeface="宋体" pitchFamily="2" charset="-122"/>
              </a:rPr>
              <a:t>Xinyu Gao:</a:t>
            </a:r>
            <a:r>
              <a:rPr lang="en-US" altLang="zh-CN" sz="1200" baseline="0" dirty="0" smtClean="0">
                <a:ea typeface="宋体" pitchFamily="2" charset="-122"/>
              </a:rPr>
              <a:t> </a:t>
            </a:r>
            <a:r>
              <a:rPr lang="en-US" altLang="zh-CN" sz="1200" dirty="0" smtClean="0">
                <a:ea typeface="宋体" pitchFamily="2" charset="-122"/>
              </a:rPr>
              <a:t>Beamspace channel estimation for wideband millimeter-wave MIMO with lens antenna array</a:t>
            </a:r>
            <a:endParaRPr lang="zh-CN" altLang="en-US" sz="1200" dirty="0" smtClean="0"/>
          </a:p>
        </p:txBody>
      </p:sp>
    </p:spTree>
  </p:cSld>
  <p:clrMap bg1="lt1" tx1="dk1" bg2="lt2" tx2="dk2" accent1="accent1" accent2="accent2" accent3="accent3" accent4="accent4" accent5="accent5" accent6="accent6" hlink="hlink" folHlink="folHlink"/>
  <p:sldLayoutIdLst>
    <p:sldLayoutId id="2147483952" r:id="rId1"/>
    <p:sldLayoutId id="2147483950" r:id="rId2"/>
    <p:sldLayoutId id="214748395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9.wmf"/><Relationship Id="rId3" Type="http://schemas.openxmlformats.org/officeDocument/2006/relationships/notesSlide" Target="../notesSlides/notesSlide10.xml"/><Relationship Id="rId7" Type="http://schemas.openxmlformats.org/officeDocument/2006/relationships/image" Target="../media/image26.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7.w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6.wmf"/><Relationship Id="rId18" Type="http://schemas.openxmlformats.org/officeDocument/2006/relationships/oleObject" Target="../embeddings/oleObject33.bin"/><Relationship Id="rId26" Type="http://schemas.openxmlformats.org/officeDocument/2006/relationships/oleObject" Target="../embeddings/oleObject38.bin"/><Relationship Id="rId3" Type="http://schemas.openxmlformats.org/officeDocument/2006/relationships/notesSlide" Target="../notesSlides/notesSlide12.xml"/><Relationship Id="rId21" Type="http://schemas.openxmlformats.org/officeDocument/2006/relationships/oleObject" Target="../embeddings/oleObject35.bin"/><Relationship Id="rId7" Type="http://schemas.openxmlformats.org/officeDocument/2006/relationships/image" Target="../media/image33.wmf"/><Relationship Id="rId12" Type="http://schemas.openxmlformats.org/officeDocument/2006/relationships/oleObject" Target="../embeddings/oleObject30.bin"/><Relationship Id="rId17" Type="http://schemas.openxmlformats.org/officeDocument/2006/relationships/image" Target="../media/image38.wmf"/><Relationship Id="rId25"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image" Target="../media/image39.wmf"/><Relationship Id="rId29"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5.wmf"/><Relationship Id="rId24" Type="http://schemas.openxmlformats.org/officeDocument/2006/relationships/image" Target="../media/image41.wmf"/><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oleObject" Target="../embeddings/oleObject36.bin"/><Relationship Id="rId28" Type="http://schemas.openxmlformats.org/officeDocument/2006/relationships/oleObject" Target="../embeddings/oleObject39.bin"/><Relationship Id="rId10" Type="http://schemas.openxmlformats.org/officeDocument/2006/relationships/oleObject" Target="../embeddings/oleObject29.bin"/><Relationship Id="rId19" Type="http://schemas.openxmlformats.org/officeDocument/2006/relationships/oleObject" Target="../embeddings/oleObject34.bin"/><Relationship Id="rId31" Type="http://schemas.openxmlformats.org/officeDocument/2006/relationships/image" Target="../media/image44.wmf"/><Relationship Id="rId4" Type="http://schemas.openxmlformats.org/officeDocument/2006/relationships/oleObject" Target="../embeddings/oleObject26.bin"/><Relationship Id="rId9" Type="http://schemas.openxmlformats.org/officeDocument/2006/relationships/image" Target="../media/image34.wmf"/><Relationship Id="rId14" Type="http://schemas.openxmlformats.org/officeDocument/2006/relationships/oleObject" Target="../embeddings/oleObject31.bin"/><Relationship Id="rId22" Type="http://schemas.openxmlformats.org/officeDocument/2006/relationships/image" Target="../media/image40.wmf"/><Relationship Id="rId27" Type="http://schemas.openxmlformats.org/officeDocument/2006/relationships/image" Target="../media/image42.wmf"/><Relationship Id="rId30"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9.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13.xml"/><Relationship Id="rId21" Type="http://schemas.openxmlformats.org/officeDocument/2006/relationships/image" Target="../media/image53.wmf"/><Relationship Id="rId7" Type="http://schemas.openxmlformats.org/officeDocument/2006/relationships/image" Target="../media/image46.wmf"/><Relationship Id="rId12" Type="http://schemas.openxmlformats.org/officeDocument/2006/relationships/oleObject" Target="../embeddings/oleObject45.bin"/><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image" Target="../media/image57.wmf"/><Relationship Id="rId1" Type="http://schemas.openxmlformats.org/officeDocument/2006/relationships/vmlDrawing" Target="../drawings/vmlDrawing8.vml"/><Relationship Id="rId6" Type="http://schemas.openxmlformats.org/officeDocument/2006/relationships/oleObject" Target="../embeddings/oleObject42.bin"/><Relationship Id="rId11" Type="http://schemas.openxmlformats.org/officeDocument/2006/relationships/image" Target="../media/image48.wmf"/><Relationship Id="rId24" Type="http://schemas.openxmlformats.org/officeDocument/2006/relationships/oleObject" Target="../embeddings/oleObject51.bin"/><Relationship Id="rId5" Type="http://schemas.openxmlformats.org/officeDocument/2006/relationships/image" Target="../media/image45.wmf"/><Relationship Id="rId15" Type="http://schemas.openxmlformats.org/officeDocument/2006/relationships/image" Target="../media/image50.wmf"/><Relationship Id="rId23" Type="http://schemas.openxmlformats.org/officeDocument/2006/relationships/image" Target="../media/image54.wmf"/><Relationship Id="rId28" Type="http://schemas.openxmlformats.org/officeDocument/2006/relationships/oleObject" Target="../embeddings/oleObject53.bin"/><Relationship Id="rId10" Type="http://schemas.openxmlformats.org/officeDocument/2006/relationships/oleObject" Target="../embeddings/oleObject44.bin"/><Relationship Id="rId19" Type="http://schemas.openxmlformats.org/officeDocument/2006/relationships/image" Target="../media/image52.wmf"/><Relationship Id="rId31" Type="http://schemas.openxmlformats.org/officeDocument/2006/relationships/oleObject" Target="../embeddings/oleObject55.bin"/><Relationship Id="rId4" Type="http://schemas.openxmlformats.org/officeDocument/2006/relationships/oleObject" Target="../embeddings/oleObject41.bin"/><Relationship Id="rId9" Type="http://schemas.openxmlformats.org/officeDocument/2006/relationships/image" Target="../media/image47.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56.wmf"/><Relationship Id="rId30" Type="http://schemas.openxmlformats.org/officeDocument/2006/relationships/oleObject" Target="../embeddings/oleObject5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7.bin"/><Relationship Id="rId5" Type="http://schemas.openxmlformats.org/officeDocument/2006/relationships/image" Target="../media/image58.wmf"/><Relationship Id="rId4"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2.bin"/><Relationship Id="rId3" Type="http://schemas.openxmlformats.org/officeDocument/2006/relationships/notesSlide" Target="../notesSlides/notesSlide15.xml"/><Relationship Id="rId7" Type="http://schemas.openxmlformats.org/officeDocument/2006/relationships/image" Target="../media/image61.wmf"/><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60.wmf"/><Relationship Id="rId10" Type="http://schemas.openxmlformats.org/officeDocument/2006/relationships/image" Target="../media/image65.png"/><Relationship Id="rId4" Type="http://schemas.openxmlformats.org/officeDocument/2006/relationships/oleObject" Target="../embeddings/oleObject58.bin"/><Relationship Id="rId9" Type="http://schemas.openxmlformats.org/officeDocument/2006/relationships/image" Target="../media/image62.wmf"/><Relationship Id="rId14" Type="http://schemas.openxmlformats.org/officeDocument/2006/relationships/image" Target="../media/image6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6.xml"/><Relationship Id="rId7" Type="http://schemas.openxmlformats.org/officeDocument/2006/relationships/oleObject" Target="../embeddings/oleObject64.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11" Type="http://schemas.openxmlformats.org/officeDocument/2006/relationships/oleObject" Target="../embeddings/oleObject67.bin"/><Relationship Id="rId5" Type="http://schemas.openxmlformats.org/officeDocument/2006/relationships/oleObject" Target="../embeddings/oleObject63.bin"/><Relationship Id="rId10" Type="http://schemas.openxmlformats.org/officeDocument/2006/relationships/oleObject" Target="../embeddings/oleObject66.bin"/><Relationship Id="rId4" Type="http://schemas.openxmlformats.org/officeDocument/2006/relationships/image" Target="../media/image67.png"/><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2.w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18.xml"/><Relationship Id="rId21" Type="http://schemas.openxmlformats.org/officeDocument/2006/relationships/image" Target="../media/image76.wmf"/><Relationship Id="rId7" Type="http://schemas.openxmlformats.org/officeDocument/2006/relationships/image" Target="../media/image69.wmf"/><Relationship Id="rId12" Type="http://schemas.openxmlformats.org/officeDocument/2006/relationships/oleObject" Target="../embeddings/oleObject72.bin"/><Relationship Id="rId17" Type="http://schemas.openxmlformats.org/officeDocument/2006/relationships/image" Target="../media/image74.wmf"/><Relationship Id="rId25" Type="http://schemas.openxmlformats.org/officeDocument/2006/relationships/image" Target="../media/image78.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29" Type="http://schemas.openxmlformats.org/officeDocument/2006/relationships/image" Target="../media/image80.wmf"/><Relationship Id="rId1" Type="http://schemas.openxmlformats.org/officeDocument/2006/relationships/vmlDrawing" Target="../drawings/vmlDrawing12.vml"/><Relationship Id="rId6" Type="http://schemas.openxmlformats.org/officeDocument/2006/relationships/oleObject" Target="../embeddings/oleObject69.bin"/><Relationship Id="rId11" Type="http://schemas.openxmlformats.org/officeDocument/2006/relationships/image" Target="../media/image71.wmf"/><Relationship Id="rId24" Type="http://schemas.openxmlformats.org/officeDocument/2006/relationships/oleObject" Target="../embeddings/oleObject78.bin"/><Relationship Id="rId5" Type="http://schemas.openxmlformats.org/officeDocument/2006/relationships/image" Target="../media/image68.wmf"/><Relationship Id="rId15" Type="http://schemas.openxmlformats.org/officeDocument/2006/relationships/image" Target="../media/image73.wmf"/><Relationship Id="rId23" Type="http://schemas.openxmlformats.org/officeDocument/2006/relationships/image" Target="../media/image77.wmf"/><Relationship Id="rId28" Type="http://schemas.openxmlformats.org/officeDocument/2006/relationships/oleObject" Target="../embeddings/oleObject80.bin"/><Relationship Id="rId10" Type="http://schemas.openxmlformats.org/officeDocument/2006/relationships/oleObject" Target="../embeddings/oleObject71.bin"/><Relationship Id="rId19" Type="http://schemas.openxmlformats.org/officeDocument/2006/relationships/image" Target="../media/image75.wmf"/><Relationship Id="rId31" Type="http://schemas.openxmlformats.org/officeDocument/2006/relationships/image" Target="../media/image81.wmf"/><Relationship Id="rId4" Type="http://schemas.openxmlformats.org/officeDocument/2006/relationships/oleObject" Target="../embeddings/oleObject68.bin"/><Relationship Id="rId9" Type="http://schemas.openxmlformats.org/officeDocument/2006/relationships/image" Target="../media/image70.w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79.wmf"/><Relationship Id="rId30" Type="http://schemas.openxmlformats.org/officeDocument/2006/relationships/oleObject" Target="../embeddings/oleObject8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1.wmf"/><Relationship Id="rId5" Type="http://schemas.openxmlformats.org/officeDocument/2006/relationships/oleObject" Target="../embeddings/oleObject82.bin"/><Relationship Id="rId4" Type="http://schemas.openxmlformats.org/officeDocument/2006/relationships/image" Target="../media/image8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4.png"/><Relationship Id="rId5" Type="http://schemas.openxmlformats.org/officeDocument/2006/relationships/image" Target="../media/image31.emf"/><Relationship Id="rId4" Type="http://schemas.openxmlformats.org/officeDocument/2006/relationships/oleObject" Target="../embeddings/oleObject83.bin"/></Relationships>
</file>

<file path=ppt/slides/_rels/slide2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13.png"/><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8.wmf"/><Relationship Id="rId18" Type="http://schemas.openxmlformats.org/officeDocument/2006/relationships/image" Target="../media/image20.wmf"/><Relationship Id="rId26" Type="http://schemas.openxmlformats.org/officeDocument/2006/relationships/image" Target="../media/image24.wmf"/><Relationship Id="rId3" Type="http://schemas.openxmlformats.org/officeDocument/2006/relationships/notesSlide" Target="../notesSlides/notesSlide9.xml"/><Relationship Id="rId21" Type="http://schemas.openxmlformats.org/officeDocument/2006/relationships/oleObject" Target="../embeddings/oleObject16.bin"/><Relationship Id="rId7" Type="http://schemas.openxmlformats.org/officeDocument/2006/relationships/image" Target="../media/image15.wmf"/><Relationship Id="rId12" Type="http://schemas.openxmlformats.org/officeDocument/2006/relationships/oleObject" Target="../embeddings/oleObject11.bin"/><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image" Target="../media/image21.wmf"/><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7.wmf"/><Relationship Id="rId24" Type="http://schemas.openxmlformats.org/officeDocument/2006/relationships/image" Target="../media/image23.wmf"/><Relationship Id="rId5" Type="http://schemas.openxmlformats.org/officeDocument/2006/relationships/image" Target="../media/image14.wmf"/><Relationship Id="rId15" Type="http://schemas.openxmlformats.org/officeDocument/2006/relationships/image" Target="../media/image19.wmf"/><Relationship Id="rId23" Type="http://schemas.openxmlformats.org/officeDocument/2006/relationships/oleObject" Target="../embeddings/oleObject17.bin"/><Relationship Id="rId10" Type="http://schemas.openxmlformats.org/officeDocument/2006/relationships/oleObject" Target="../embeddings/oleObject10.bin"/><Relationship Id="rId19" Type="http://schemas.openxmlformats.org/officeDocument/2006/relationships/oleObject" Target="../embeddings/oleObject15.bin"/><Relationship Id="rId4" Type="http://schemas.openxmlformats.org/officeDocument/2006/relationships/oleObject" Target="../embeddings/oleObject7.bin"/><Relationship Id="rId9" Type="http://schemas.openxmlformats.org/officeDocument/2006/relationships/image" Target="../media/image16.wmf"/><Relationship Id="rId14" Type="http://schemas.openxmlformats.org/officeDocument/2006/relationships/oleObject" Target="../embeddings/oleObject12.bin"/><Relationship Id="rId22" Type="http://schemas.openxmlformats.org/officeDocument/2006/relationships/image" Target="../media/image22.wmf"/><Relationship Id="rId2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53752" y="2437527"/>
            <a:ext cx="8449504" cy="1600200"/>
          </a:xfrm>
        </p:spPr>
        <p:txBody>
          <a:bodyPr/>
          <a:lstStyle/>
          <a:p>
            <a:pPr eaLnBrk="1" hangingPunct="1"/>
            <a:r>
              <a:rPr lang="en-US" altLang="zh-CN" sz="3200" dirty="0">
                <a:ea typeface="宋体" pitchFamily="2" charset="-122"/>
              </a:rPr>
              <a:t>Beamspace Channel Estimation for </a:t>
            </a:r>
            <a:r>
              <a:rPr lang="en-US" altLang="zh-CN" sz="3200" dirty="0" smtClean="0">
                <a:ea typeface="宋体" pitchFamily="2" charset="-122"/>
              </a:rPr>
              <a:t>Wideband Millimeter-Wave </a:t>
            </a:r>
            <a:r>
              <a:rPr lang="en-US" altLang="zh-CN" sz="3200" dirty="0">
                <a:ea typeface="宋体" pitchFamily="2" charset="-122"/>
              </a:rPr>
              <a:t>MIMO with Lens Antenna Array</a:t>
            </a:r>
            <a:endParaRPr lang="en-US" altLang="zh-CN" sz="3200" dirty="0" smtClean="0">
              <a:ea typeface="宋体" pitchFamily="2" charset="-122"/>
            </a:endParaRPr>
          </a:p>
        </p:txBody>
      </p:sp>
      <p:sp>
        <p:nvSpPr>
          <p:cNvPr id="26629"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gr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76200" y="31254"/>
            <a:ext cx="7482840" cy="1096883"/>
          </a:xfrm>
          <a:prstGeom prst="rect">
            <a:avLst/>
          </a:prstGeom>
        </p:spPr>
      </p:pic>
      <p:pic>
        <p:nvPicPr>
          <p:cNvPr id="9" name="Picture 9" descr="http://t1.gstatic.com/images?q=tbn:ANd9GcTr3cnuSdAIObZqFg-mSdql0jrYfXETasyq2G3aAnQRctiBXyz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24800" y="31254"/>
            <a:ext cx="1119942" cy="1096883"/>
          </a:xfrm>
          <a:prstGeom prst="rect">
            <a:avLst/>
          </a:prstGeom>
          <a:noFill/>
          <a:ln w="9525">
            <a:noFill/>
            <a:miter lim="800000"/>
            <a:headEnd/>
            <a:tailEnd/>
          </a:ln>
        </p:spPr>
      </p:pic>
      <p:sp>
        <p:nvSpPr>
          <p:cNvPr id="11" name="Rectangle 3"/>
          <p:cNvSpPr>
            <a:spLocks noGrp="1" noChangeArrowheads="1"/>
          </p:cNvSpPr>
          <p:nvPr>
            <p:ph type="subTitle" idx="1"/>
          </p:nvPr>
        </p:nvSpPr>
        <p:spPr>
          <a:xfrm>
            <a:off x="-9294" y="4402645"/>
            <a:ext cx="9175596" cy="318511"/>
          </a:xfrm>
        </p:spPr>
        <p:txBody>
          <a:bodyPr/>
          <a:lstStyle/>
          <a:p>
            <a:pPr eaLnBrk="1" hangingPunct="1"/>
            <a:r>
              <a:rPr lang="en-US" altLang="zh-CN" sz="1800" b="1" dirty="0" smtClean="0"/>
              <a:t>Xinyu Gao</a:t>
            </a:r>
            <a:r>
              <a:rPr lang="en-US" altLang="zh-CN" sz="1800" b="1" baseline="30000" dirty="0" smtClean="0"/>
              <a:t>1</a:t>
            </a:r>
            <a:r>
              <a:rPr lang="en-US" altLang="zh-CN" sz="1800" dirty="0" smtClean="0"/>
              <a:t>, </a:t>
            </a:r>
            <a:r>
              <a:rPr lang="en-US" altLang="zh-CN" sz="1800" dirty="0" err="1" smtClean="0"/>
              <a:t>Linglong</a:t>
            </a:r>
            <a:r>
              <a:rPr lang="en-US" altLang="zh-CN" sz="1800" dirty="0" smtClean="0"/>
              <a:t> Dai</a:t>
            </a:r>
            <a:r>
              <a:rPr lang="en-US" altLang="zh-CN" sz="1800" baseline="30000" dirty="0" smtClean="0"/>
              <a:t>1</a:t>
            </a:r>
            <a:r>
              <a:rPr lang="en-US" altLang="zh-CN" sz="1800" dirty="0"/>
              <a:t>, </a:t>
            </a:r>
            <a:r>
              <a:rPr lang="en-US" altLang="zh-CN" sz="1800" dirty="0" err="1" smtClean="0"/>
              <a:t>Shidong</a:t>
            </a:r>
            <a:r>
              <a:rPr lang="en-US" altLang="zh-CN" sz="1800" dirty="0" smtClean="0"/>
              <a:t> Zhou</a:t>
            </a:r>
            <a:r>
              <a:rPr lang="en-US" altLang="zh-CN" sz="1800" baseline="30000" dirty="0" smtClean="0"/>
              <a:t>1</a:t>
            </a:r>
            <a:r>
              <a:rPr lang="en-US" altLang="zh-CN" sz="1800" dirty="0" smtClean="0"/>
              <a:t>, Akbar Sayeed</a:t>
            </a:r>
            <a:r>
              <a:rPr lang="en-US" altLang="zh-CN" sz="1800" baseline="30000" dirty="0" smtClean="0"/>
              <a:t>2</a:t>
            </a:r>
            <a:r>
              <a:rPr lang="en-US" altLang="zh-CN" sz="1800" dirty="0" smtClean="0"/>
              <a:t>, and Lajos Hanzo</a:t>
            </a:r>
            <a:r>
              <a:rPr lang="en-US" altLang="zh-CN" sz="1800" baseline="30000" dirty="0"/>
              <a:t>3</a:t>
            </a:r>
            <a:endParaRPr lang="zh-CN" altLang="en-US" sz="1800" b="1" baseline="30000" dirty="0" smtClean="0">
              <a:solidFill>
                <a:srgbClr val="CC0000"/>
              </a:solidFill>
              <a:ea typeface="宋体" pitchFamily="2" charset="-122"/>
            </a:endParaRPr>
          </a:p>
        </p:txBody>
      </p:sp>
      <p:sp>
        <p:nvSpPr>
          <p:cNvPr id="12" name="Text Box 4"/>
          <p:cNvSpPr txBox="1">
            <a:spLocks noChangeArrowheads="1"/>
          </p:cNvSpPr>
          <p:nvPr/>
        </p:nvSpPr>
        <p:spPr bwMode="auto">
          <a:xfrm>
            <a:off x="3581400" y="5862935"/>
            <a:ext cx="1955800" cy="369332"/>
          </a:xfrm>
          <a:prstGeom prst="rect">
            <a:avLst/>
          </a:prstGeom>
          <a:noFill/>
          <a:ln w="9525">
            <a:noFill/>
            <a:miter lim="800000"/>
            <a:headEnd/>
            <a:tailEnd/>
          </a:ln>
        </p:spPr>
        <p:txBody>
          <a:bodyPr wrap="square">
            <a:spAutoFit/>
          </a:bodyPr>
          <a:lstStyle/>
          <a:p>
            <a:pPr algn="ctr" eaLnBrk="1" hangingPunct="1">
              <a:spcBef>
                <a:spcPct val="50000"/>
              </a:spcBef>
            </a:pPr>
            <a:r>
              <a:rPr lang="en-US" altLang="zh-CN" sz="1800" b="1" dirty="0" smtClean="0"/>
              <a:t>2018-5-21</a:t>
            </a:r>
            <a:endParaRPr lang="en-US" altLang="zh-CN" sz="1800" b="1" dirty="0"/>
          </a:p>
        </p:txBody>
      </p:sp>
      <p:sp>
        <p:nvSpPr>
          <p:cNvPr id="13" name="矩形 2"/>
          <p:cNvSpPr>
            <a:spLocks noChangeArrowheads="1"/>
          </p:cNvSpPr>
          <p:nvPr/>
        </p:nvSpPr>
        <p:spPr bwMode="auto">
          <a:xfrm>
            <a:off x="228600" y="4858475"/>
            <a:ext cx="8686800" cy="923330"/>
          </a:xfrm>
          <a:prstGeom prst="rect">
            <a:avLst/>
          </a:prstGeom>
          <a:noFill/>
          <a:ln w="9525">
            <a:noFill/>
            <a:miter lim="800000"/>
            <a:headEnd/>
            <a:tailEnd/>
          </a:ln>
        </p:spPr>
        <p:txBody>
          <a:bodyPr wrap="square">
            <a:spAutoFit/>
          </a:bodyPr>
          <a:lstStyle/>
          <a:p>
            <a:pPr algn="ctr" eaLnBrk="1" hangingPunct="1"/>
            <a:r>
              <a:rPr lang="en-US" altLang="zh-CN" sz="1800" baseline="30000" dirty="0" smtClean="0">
                <a:solidFill>
                  <a:srgbClr val="7030A0"/>
                </a:solidFill>
              </a:rPr>
              <a:t>1</a:t>
            </a:r>
            <a:r>
              <a:rPr lang="en-US" altLang="zh-CN" sz="1800" dirty="0" smtClean="0">
                <a:solidFill>
                  <a:srgbClr val="7030A0"/>
                </a:solidFill>
              </a:rPr>
              <a:t>Department </a:t>
            </a:r>
            <a:r>
              <a:rPr lang="en-US" altLang="zh-CN" sz="1800" dirty="0">
                <a:solidFill>
                  <a:srgbClr val="7030A0"/>
                </a:solidFill>
              </a:rPr>
              <a:t>of Electronic Engineering, </a:t>
            </a:r>
            <a:r>
              <a:rPr lang="en-US" altLang="zh-CN" sz="1800" dirty="0" err="1">
                <a:solidFill>
                  <a:srgbClr val="7030A0"/>
                </a:solidFill>
              </a:rPr>
              <a:t>Tsinghua</a:t>
            </a:r>
            <a:r>
              <a:rPr lang="en-US" altLang="zh-CN" sz="1800" dirty="0">
                <a:solidFill>
                  <a:srgbClr val="7030A0"/>
                </a:solidFill>
              </a:rPr>
              <a:t> </a:t>
            </a:r>
            <a:r>
              <a:rPr lang="en-US" altLang="zh-CN" sz="1800" dirty="0" smtClean="0">
                <a:solidFill>
                  <a:srgbClr val="7030A0"/>
                </a:solidFill>
              </a:rPr>
              <a:t>University</a:t>
            </a:r>
          </a:p>
          <a:p>
            <a:pPr algn="ctr" eaLnBrk="1" hangingPunct="1"/>
            <a:r>
              <a:rPr lang="en-US" altLang="zh-CN" sz="1800" baseline="30000" dirty="0" smtClean="0">
                <a:solidFill>
                  <a:srgbClr val="7030A0"/>
                </a:solidFill>
              </a:rPr>
              <a:t>2</a:t>
            </a:r>
            <a:r>
              <a:rPr lang="en-US" altLang="zh-CN" sz="1800" dirty="0" smtClean="0">
                <a:solidFill>
                  <a:srgbClr val="7030A0"/>
                </a:solidFill>
              </a:rPr>
              <a:t>Electrical </a:t>
            </a:r>
            <a:r>
              <a:rPr lang="en-US" altLang="zh-CN" sz="1800" dirty="0">
                <a:solidFill>
                  <a:srgbClr val="7030A0"/>
                </a:solidFill>
              </a:rPr>
              <a:t>and Computer Engineering, University of </a:t>
            </a:r>
            <a:r>
              <a:rPr lang="en-US" altLang="zh-CN" sz="1800" dirty="0" smtClean="0">
                <a:solidFill>
                  <a:srgbClr val="7030A0"/>
                </a:solidFill>
              </a:rPr>
              <a:t>Wisconsin-Madison</a:t>
            </a:r>
          </a:p>
          <a:p>
            <a:pPr algn="ctr" eaLnBrk="1" hangingPunct="1"/>
            <a:r>
              <a:rPr lang="en-US" altLang="zh-CN" sz="1800" baseline="30000" dirty="0" smtClean="0">
                <a:solidFill>
                  <a:srgbClr val="7030A0"/>
                </a:solidFill>
              </a:rPr>
              <a:t>3</a:t>
            </a:r>
            <a:r>
              <a:rPr lang="en-US" altLang="zh-CN" sz="1800" dirty="0" smtClean="0">
                <a:solidFill>
                  <a:srgbClr val="7030A0"/>
                </a:solidFill>
              </a:rPr>
              <a:t>Electronics </a:t>
            </a:r>
            <a:r>
              <a:rPr lang="en-US" altLang="zh-CN" sz="1800" dirty="0">
                <a:solidFill>
                  <a:srgbClr val="7030A0"/>
                </a:solidFill>
              </a:rPr>
              <a:t>and Computer Science, University of Southampton</a:t>
            </a:r>
            <a:endParaRPr lang="en-US" altLang="zh-CN" sz="1800" dirty="0" smtClean="0">
              <a:solidFill>
                <a:srgbClr val="7030A0"/>
              </a:solidFill>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10</a:t>
            </a:fld>
            <a:endParaRPr lang="en-US" altLang="zh-CN"/>
          </a:p>
        </p:txBody>
      </p:sp>
      <p:sp>
        <p:nvSpPr>
          <p:cNvPr id="5" name="Rectangle 2"/>
          <p:cNvSpPr>
            <a:spLocks noGrp="1" noChangeArrowheads="1"/>
          </p:cNvSpPr>
          <p:nvPr>
            <p:ph type="title"/>
          </p:nvPr>
        </p:nvSpPr>
        <p:spPr>
          <a:xfrm>
            <a:off x="152400" y="228600"/>
            <a:ext cx="8763000" cy="685800"/>
          </a:xfrm>
        </p:spPr>
        <p:txBody>
          <a:bodyPr/>
          <a:lstStyle/>
          <a:p>
            <a:pPr eaLnBrk="1" hangingPunct="1"/>
            <a:r>
              <a:rPr lang="en-US" altLang="zh-CN" sz="3200" dirty="0" smtClean="0">
                <a:ea typeface="宋体" charset="-122"/>
              </a:rPr>
              <a:t>Problem formulation</a:t>
            </a:r>
          </a:p>
        </p:txBody>
      </p:sp>
      <p:sp>
        <p:nvSpPr>
          <p:cNvPr id="6" name="Rectangle 3"/>
          <p:cNvSpPr txBox="1">
            <a:spLocks noChangeArrowheads="1"/>
          </p:cNvSpPr>
          <p:nvPr/>
        </p:nvSpPr>
        <p:spPr bwMode="auto">
          <a:xfrm>
            <a:off x="76200" y="1154574"/>
            <a:ext cx="9601200" cy="53224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Pilot transmission</a:t>
            </a:r>
            <a:endParaRPr lang="en-US" altLang="zh-CN" sz="2000" kern="0" dirty="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TDD model</a:t>
            </a:r>
            <a:endParaRPr lang="en-US" altLang="zh-CN" sz="2000" kern="0" dirty="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Users </a:t>
            </a:r>
            <a:r>
              <a:rPr lang="en-US" altLang="zh-CN" sz="2000" kern="0" dirty="0">
                <a:solidFill>
                  <a:srgbClr val="000000"/>
                </a:solidFill>
                <a:latin typeface="+mn-lt"/>
                <a:sym typeface="Wingdings" pitchFamily="2" charset="2"/>
              </a:rPr>
              <a:t>transmit </a:t>
            </a:r>
            <a:r>
              <a:rPr lang="en-US" altLang="zh-CN" sz="2000" kern="0" dirty="0" smtClean="0">
                <a:solidFill>
                  <a:srgbClr val="000000"/>
                </a:solidFill>
                <a:latin typeface="+mn-lt"/>
                <a:sym typeface="Wingdings" pitchFamily="2" charset="2"/>
              </a:rPr>
              <a:t>mutually </a:t>
            </a:r>
            <a:r>
              <a:rPr lang="en-US" altLang="zh-CN" sz="2000" b="1" kern="0" dirty="0" smtClean="0">
                <a:solidFill>
                  <a:srgbClr val="C00000"/>
                </a:solidFill>
                <a:latin typeface="+mn-lt"/>
                <a:sym typeface="Wingdings" pitchFamily="2" charset="2"/>
              </a:rPr>
              <a:t>orthogonal</a:t>
            </a:r>
            <a:r>
              <a:rPr lang="en-US" altLang="zh-CN" sz="2000" kern="0" dirty="0" smtClean="0">
                <a:solidFill>
                  <a:srgbClr val="000000"/>
                </a:solidFill>
                <a:latin typeface="+mn-lt"/>
                <a:sym typeface="Wingdings" pitchFamily="2" charset="2"/>
              </a:rPr>
              <a:t> pilot sequences</a:t>
            </a: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mn-lt"/>
                <a:sym typeface="Wingdings" pitchFamily="2" charset="2"/>
              </a:rPr>
              <a:t>C</a:t>
            </a:r>
            <a:r>
              <a:rPr lang="en-US" altLang="zh-CN" sz="2000" kern="0" dirty="0" smtClean="0">
                <a:solidFill>
                  <a:srgbClr val="000000"/>
                </a:solidFill>
                <a:latin typeface="+mn-lt"/>
                <a:sym typeface="Wingdings" pitchFamily="2" charset="2"/>
              </a:rPr>
              <a:t>hannel </a:t>
            </a:r>
            <a:r>
              <a:rPr lang="en-US" altLang="zh-CN" sz="2000" kern="0" dirty="0">
                <a:solidFill>
                  <a:srgbClr val="000000"/>
                </a:solidFill>
                <a:latin typeface="+mn-lt"/>
                <a:sym typeface="Wingdings" pitchFamily="2" charset="2"/>
              </a:rPr>
              <a:t>estimation for each user </a:t>
            </a:r>
            <a:r>
              <a:rPr lang="en-US" altLang="zh-CN" sz="2000" kern="0" dirty="0" smtClean="0">
                <a:solidFill>
                  <a:srgbClr val="000000"/>
                </a:solidFill>
                <a:latin typeface="+mn-lt"/>
                <a:sym typeface="Wingdings" pitchFamily="2" charset="2"/>
              </a:rPr>
              <a:t>is </a:t>
            </a:r>
            <a:r>
              <a:rPr lang="en-US" altLang="zh-CN" sz="2000" b="1" kern="0" dirty="0" smtClean="0">
                <a:solidFill>
                  <a:srgbClr val="C00000"/>
                </a:solidFill>
                <a:latin typeface="+mn-lt"/>
                <a:sym typeface="Wingdings" pitchFamily="2" charset="2"/>
              </a:rPr>
              <a:t>independent</a:t>
            </a:r>
            <a:r>
              <a:rPr lang="en-US" altLang="zh-CN" sz="2000" kern="0" dirty="0" smtClean="0">
                <a:solidFill>
                  <a:srgbClr val="000000"/>
                </a:solidFill>
                <a:latin typeface="+mn-lt"/>
                <a:sym typeface="Wingdings" pitchFamily="2" charset="2"/>
              </a:rPr>
              <a:t> </a:t>
            </a:r>
          </a:p>
          <a:p>
            <a:pPr lvl="1" eaLnBrk="1" hangingPunct="1">
              <a:lnSpc>
                <a:spcPts val="2500"/>
              </a:lnSpc>
              <a:spcBef>
                <a:spcPts val="0"/>
              </a:spcBef>
              <a:spcAft>
                <a:spcPts val="0"/>
              </a:spcAft>
              <a:buClr>
                <a:srgbClr val="000000"/>
              </a:buClr>
              <a:defRPr/>
            </a:pPr>
            <a:endParaRPr lang="en-US" altLang="zh-CN" sz="2000" kern="0" dirty="0">
              <a:solidFill>
                <a:srgbClr val="000000"/>
              </a:solidFill>
              <a:latin typeface="+mn-lt"/>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Wideband beamspace channel estimation for one user</a:t>
            </a:r>
            <a:endParaRPr lang="en-US" altLang="zh-CN" sz="2000" kern="0" dirty="0" smtClean="0">
              <a:solidFill>
                <a:srgbClr val="000000"/>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Baseband system model (after OFDM modulation/demodulation)</a:t>
            </a:r>
            <a:endParaRPr lang="en-US" altLang="zh-CN" sz="2000" i="1" kern="0" dirty="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endParaRPr lang="en-US" altLang="zh-CN" sz="2000" kern="0" dirty="0" smtClean="0">
              <a:solidFill>
                <a:srgbClr val="000000"/>
              </a:solidFill>
              <a:latin typeface="+mn-lt"/>
              <a:sym typeface="Wingdings" pitchFamily="2" charset="2"/>
            </a:endParaRPr>
          </a:p>
          <a:p>
            <a:pPr marL="742950" lvl="1" indent="-285750" eaLnBrk="1" hangingPunct="1">
              <a:lnSpc>
                <a:spcPts val="2500"/>
              </a:lnSpc>
              <a:spcBef>
                <a:spcPts val="60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After </a:t>
            </a:r>
            <a:r>
              <a:rPr lang="en-US" altLang="zh-CN" sz="2000" i="1" kern="0" dirty="0" smtClean="0">
                <a:solidFill>
                  <a:srgbClr val="000000"/>
                </a:solidFill>
                <a:latin typeface="+mn-lt"/>
                <a:sym typeface="Wingdings" pitchFamily="2" charset="2"/>
              </a:rPr>
              <a:t>Q</a:t>
            </a:r>
            <a:r>
              <a:rPr lang="en-US" altLang="zh-CN" sz="2000" kern="0" dirty="0" smtClean="0">
                <a:solidFill>
                  <a:srgbClr val="000000"/>
                </a:solidFill>
                <a:latin typeface="+mn-lt"/>
                <a:sym typeface="Wingdings" pitchFamily="2" charset="2"/>
              </a:rPr>
              <a:t> instants of pilot transmission</a:t>
            </a:r>
          </a:p>
          <a:p>
            <a:pPr marL="742950" lvl="1" indent="-285750" eaLnBrk="1" hangingPunct="1">
              <a:lnSpc>
                <a:spcPts val="2500"/>
              </a:lnSpc>
              <a:spcBef>
                <a:spcPts val="600"/>
              </a:spcBef>
              <a:spcAft>
                <a:spcPts val="0"/>
              </a:spcAft>
              <a:buClr>
                <a:srgbClr val="000000"/>
              </a:buClr>
              <a:buFontTx/>
              <a:buChar char="–"/>
              <a:defRPr/>
            </a:pPr>
            <a:endParaRPr lang="en-US" altLang="zh-CN" sz="2000" kern="0" dirty="0">
              <a:solidFill>
                <a:srgbClr val="000000"/>
              </a:solidFill>
              <a:latin typeface="+mn-lt"/>
              <a:sym typeface="Wingdings" pitchFamily="2" charset="2"/>
            </a:endParaRPr>
          </a:p>
          <a:p>
            <a:pPr lvl="1" eaLnBrk="1" hangingPunct="1">
              <a:lnSpc>
                <a:spcPts val="2500"/>
              </a:lnSpc>
              <a:spcBef>
                <a:spcPts val="600"/>
              </a:spcBef>
              <a:spcAft>
                <a:spcPts val="0"/>
              </a:spcAft>
              <a:buClr>
                <a:srgbClr val="000000"/>
              </a:buClr>
              <a:defRPr/>
            </a:pPr>
            <a:endParaRPr lang="en-US" altLang="zh-CN" sz="2000" kern="0" dirty="0" smtClean="0">
              <a:solidFill>
                <a:srgbClr val="000000"/>
              </a:solidFill>
              <a:latin typeface="+mn-lt"/>
              <a:sym typeface="Wingdings" pitchFamily="2" charset="2"/>
            </a:endParaRPr>
          </a:p>
          <a:p>
            <a:pPr marL="742950" lvl="1" indent="-285750" eaLnBrk="1" hangingPunct="1">
              <a:lnSpc>
                <a:spcPts val="2500"/>
              </a:lnSpc>
              <a:spcBef>
                <a:spcPts val="60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     is realized by adaptive selecting network (1-bit phase shifters)</a:t>
            </a:r>
          </a:p>
          <a:p>
            <a:pPr marL="742950" lvl="1" indent="-285750" eaLnBrk="1" hangingPunct="1">
              <a:lnSpc>
                <a:spcPts val="2500"/>
              </a:lnSpc>
              <a:spcBef>
                <a:spcPts val="60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All elements of      belong to </a:t>
            </a:r>
          </a:p>
        </p:txBody>
      </p:sp>
      <p:graphicFrame>
        <p:nvGraphicFramePr>
          <p:cNvPr id="7" name="对象 6"/>
          <p:cNvGraphicFramePr>
            <a:graphicFrameLocks noChangeAspect="1"/>
          </p:cNvGraphicFramePr>
          <p:nvPr>
            <p:extLst>
              <p:ext uri="{D42A27DB-BD31-4B8C-83A1-F6EECF244321}">
                <p14:modId xmlns:p14="http://schemas.microsoft.com/office/powerpoint/2010/main" val="3839382828"/>
              </p:ext>
            </p:extLst>
          </p:nvPr>
        </p:nvGraphicFramePr>
        <p:xfrm>
          <a:off x="3248025" y="3687763"/>
          <a:ext cx="2616200" cy="381000"/>
        </p:xfrm>
        <a:graphic>
          <a:graphicData uri="http://schemas.openxmlformats.org/presentationml/2006/ole">
            <mc:AlternateContent xmlns:mc="http://schemas.openxmlformats.org/markup-compatibility/2006">
              <mc:Choice xmlns:v="urn:schemas-microsoft-com:vml" Requires="v">
                <p:oleObj spid="_x0000_s371128" name="Equation" r:id="rId4" imgW="2616120" imgH="380880" progId="Equation.DSMT4">
                  <p:embed/>
                </p:oleObj>
              </mc:Choice>
              <mc:Fallback>
                <p:oleObj name="Equation" r:id="rId4" imgW="2616120" imgH="380880" progId="Equation.DSMT4">
                  <p:embed/>
                  <p:pic>
                    <p:nvPicPr>
                      <p:cNvPr id="0" name=""/>
                      <p:cNvPicPr/>
                      <p:nvPr/>
                    </p:nvPicPr>
                    <p:blipFill>
                      <a:blip r:embed="rId5"/>
                      <a:stretch>
                        <a:fillRect/>
                      </a:stretch>
                    </p:blipFill>
                    <p:spPr>
                      <a:xfrm>
                        <a:off x="3248025" y="3687763"/>
                        <a:ext cx="2616200" cy="3810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68699686"/>
              </p:ext>
            </p:extLst>
          </p:nvPr>
        </p:nvGraphicFramePr>
        <p:xfrm>
          <a:off x="3711575" y="4396740"/>
          <a:ext cx="1689100" cy="355600"/>
        </p:xfrm>
        <a:graphic>
          <a:graphicData uri="http://schemas.openxmlformats.org/presentationml/2006/ole">
            <mc:AlternateContent xmlns:mc="http://schemas.openxmlformats.org/markup-compatibility/2006">
              <mc:Choice xmlns:v="urn:schemas-microsoft-com:vml" Requires="v">
                <p:oleObj spid="_x0000_s371129" name="Equation" r:id="rId6" imgW="1688760" imgH="355320" progId="Equation.DSMT4">
                  <p:embed/>
                </p:oleObj>
              </mc:Choice>
              <mc:Fallback>
                <p:oleObj name="Equation" r:id="rId6" imgW="1688760" imgH="355320" progId="Equation.DSMT4">
                  <p:embed/>
                  <p:pic>
                    <p:nvPicPr>
                      <p:cNvPr id="0" name=""/>
                      <p:cNvPicPr/>
                      <p:nvPr/>
                    </p:nvPicPr>
                    <p:blipFill>
                      <a:blip r:embed="rId7"/>
                      <a:stretch>
                        <a:fillRect/>
                      </a:stretch>
                    </p:blipFill>
                    <p:spPr>
                      <a:xfrm>
                        <a:off x="3711575" y="4396740"/>
                        <a:ext cx="1689100" cy="3556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91537825"/>
              </p:ext>
            </p:extLst>
          </p:nvPr>
        </p:nvGraphicFramePr>
        <p:xfrm>
          <a:off x="1501775" y="4719638"/>
          <a:ext cx="6108700" cy="482600"/>
        </p:xfrm>
        <a:graphic>
          <a:graphicData uri="http://schemas.openxmlformats.org/presentationml/2006/ole">
            <mc:AlternateContent xmlns:mc="http://schemas.openxmlformats.org/markup-compatibility/2006">
              <mc:Choice xmlns:v="urn:schemas-microsoft-com:vml" Requires="v">
                <p:oleObj spid="_x0000_s371130" name="Equation" r:id="rId8" imgW="6108480" imgH="482400" progId="Equation.DSMT4">
                  <p:embed/>
                </p:oleObj>
              </mc:Choice>
              <mc:Fallback>
                <p:oleObj name="Equation" r:id="rId8" imgW="6108480" imgH="482400" progId="Equation.DSMT4">
                  <p:embed/>
                  <p:pic>
                    <p:nvPicPr>
                      <p:cNvPr id="0" name=""/>
                      <p:cNvPicPr/>
                      <p:nvPr/>
                    </p:nvPicPr>
                    <p:blipFill>
                      <a:blip r:embed="rId9"/>
                      <a:stretch>
                        <a:fillRect/>
                      </a:stretch>
                    </p:blipFill>
                    <p:spPr>
                      <a:xfrm>
                        <a:off x="1501775" y="4719638"/>
                        <a:ext cx="6108700" cy="4826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034565846"/>
              </p:ext>
            </p:extLst>
          </p:nvPr>
        </p:nvGraphicFramePr>
        <p:xfrm>
          <a:off x="883920" y="5239138"/>
          <a:ext cx="304800" cy="292100"/>
        </p:xfrm>
        <a:graphic>
          <a:graphicData uri="http://schemas.openxmlformats.org/presentationml/2006/ole">
            <mc:AlternateContent xmlns:mc="http://schemas.openxmlformats.org/markup-compatibility/2006">
              <mc:Choice xmlns:v="urn:schemas-microsoft-com:vml" Requires="v">
                <p:oleObj spid="_x0000_s371131" name="Equation" r:id="rId10" imgW="304560" imgH="291960" progId="Equation.DSMT4">
                  <p:embed/>
                </p:oleObj>
              </mc:Choice>
              <mc:Fallback>
                <p:oleObj name="Equation" r:id="rId10" imgW="304560" imgH="291960" progId="Equation.DSMT4">
                  <p:embed/>
                  <p:pic>
                    <p:nvPicPr>
                      <p:cNvPr id="0" name=""/>
                      <p:cNvPicPr/>
                      <p:nvPr/>
                    </p:nvPicPr>
                    <p:blipFill>
                      <a:blip r:embed="rId11"/>
                      <a:stretch>
                        <a:fillRect/>
                      </a:stretch>
                    </p:blipFill>
                    <p:spPr>
                      <a:xfrm>
                        <a:off x="883920" y="5239138"/>
                        <a:ext cx="304800" cy="2921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645308897"/>
              </p:ext>
            </p:extLst>
          </p:nvPr>
        </p:nvGraphicFramePr>
        <p:xfrm>
          <a:off x="2651760" y="5641023"/>
          <a:ext cx="304800" cy="292100"/>
        </p:xfrm>
        <a:graphic>
          <a:graphicData uri="http://schemas.openxmlformats.org/presentationml/2006/ole">
            <mc:AlternateContent xmlns:mc="http://schemas.openxmlformats.org/markup-compatibility/2006">
              <mc:Choice xmlns:v="urn:schemas-microsoft-com:vml" Requires="v">
                <p:oleObj spid="_x0000_s371132" name="Equation" r:id="rId12" imgW="304560" imgH="291960" progId="Equation.DSMT4">
                  <p:embed/>
                </p:oleObj>
              </mc:Choice>
              <mc:Fallback>
                <p:oleObj name="Equation" r:id="rId12" imgW="304560" imgH="291960" progId="Equation.DSMT4">
                  <p:embed/>
                  <p:pic>
                    <p:nvPicPr>
                      <p:cNvPr id="11" name="对象 10"/>
                      <p:cNvPicPr/>
                      <p:nvPr/>
                    </p:nvPicPr>
                    <p:blipFill>
                      <a:blip r:embed="rId13"/>
                      <a:stretch>
                        <a:fillRect/>
                      </a:stretch>
                    </p:blipFill>
                    <p:spPr>
                      <a:xfrm>
                        <a:off x="2651760" y="5641023"/>
                        <a:ext cx="304800" cy="2921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573364657"/>
              </p:ext>
            </p:extLst>
          </p:nvPr>
        </p:nvGraphicFramePr>
        <p:xfrm>
          <a:off x="4111625" y="5583873"/>
          <a:ext cx="1752600" cy="406400"/>
        </p:xfrm>
        <a:graphic>
          <a:graphicData uri="http://schemas.openxmlformats.org/presentationml/2006/ole">
            <mc:AlternateContent xmlns:mc="http://schemas.openxmlformats.org/markup-compatibility/2006">
              <mc:Choice xmlns:v="urn:schemas-microsoft-com:vml" Requires="v">
                <p:oleObj spid="_x0000_s371133" name="Equation" r:id="rId14" imgW="1752480" imgH="406080" progId="Equation.DSMT4">
                  <p:embed/>
                </p:oleObj>
              </mc:Choice>
              <mc:Fallback>
                <p:oleObj name="Equation" r:id="rId14" imgW="1752480" imgH="406080" progId="Equation.DSMT4">
                  <p:embed/>
                  <p:pic>
                    <p:nvPicPr>
                      <p:cNvPr id="0" name=""/>
                      <p:cNvPicPr/>
                      <p:nvPr/>
                    </p:nvPicPr>
                    <p:blipFill>
                      <a:blip r:embed="rId15"/>
                      <a:stretch>
                        <a:fillRect/>
                      </a:stretch>
                    </p:blipFill>
                    <p:spPr>
                      <a:xfrm>
                        <a:off x="4111625" y="5583873"/>
                        <a:ext cx="1752600" cy="406400"/>
                      </a:xfrm>
                      <a:prstGeom prst="rect">
                        <a:avLst/>
                      </a:prstGeom>
                    </p:spPr>
                  </p:pic>
                </p:oleObj>
              </mc:Fallback>
            </mc:AlternateContent>
          </a:graphicData>
        </a:graphic>
      </p:graphicFrame>
      <p:sp>
        <p:nvSpPr>
          <p:cNvPr id="14" name="TextBox 1"/>
          <p:cNvSpPr txBox="1">
            <a:spLocks noChangeArrowheads="1"/>
          </p:cNvSpPr>
          <p:nvPr/>
        </p:nvSpPr>
        <p:spPr bwMode="auto">
          <a:xfrm>
            <a:off x="1478625" y="6042165"/>
            <a:ext cx="6214264"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Classical MMV problem in compressive sensing!</a:t>
            </a:r>
            <a:endParaRPr lang="zh-CN" altLang="en-US" sz="2000" b="1" dirty="0">
              <a:solidFill>
                <a:srgbClr val="FFFF00"/>
              </a:solidFill>
            </a:endParaRPr>
          </a:p>
        </p:txBody>
      </p:sp>
    </p:spTree>
    <p:extLst>
      <p:ext uri="{BB962C8B-B14F-4D97-AF65-F5344CB8AC3E}">
        <p14:creationId xmlns:p14="http://schemas.microsoft.com/office/powerpoint/2010/main" val="3585569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3000"/>
            <a:ext cx="8839200" cy="53224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Our solution</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Each path component enjoys </a:t>
            </a:r>
            <a:r>
              <a:rPr lang="en-US" altLang="zh-CN" sz="2000" kern="0" dirty="0" smtClean="0">
                <a:solidFill>
                  <a:srgbClr val="000000"/>
                </a:solidFill>
                <a:sym typeface="Wingdings" pitchFamily="2" charset="2"/>
              </a:rPr>
              <a:t>frequency-dependent</a:t>
            </a:r>
            <a:r>
              <a:rPr lang="en-US" altLang="zh-CN" sz="2000" kern="0" dirty="0" smtClean="0">
                <a:solidFill>
                  <a:srgbClr val="000000"/>
                </a:solidFill>
                <a:latin typeface="+mn-lt"/>
                <a:sym typeface="Wingdings" pitchFamily="2" charset="2"/>
              </a:rPr>
              <a:t> </a:t>
            </a:r>
            <a:r>
              <a:rPr lang="en-US" altLang="zh-CN" sz="2000" b="1" kern="0" dirty="0" smtClean="0">
                <a:solidFill>
                  <a:srgbClr val="0033CC"/>
                </a:solidFill>
                <a:latin typeface="+mn-lt"/>
                <a:sym typeface="Wingdings" pitchFamily="2" charset="2"/>
              </a:rPr>
              <a:t>spare structure</a:t>
            </a:r>
            <a:endParaRPr lang="en-US" altLang="zh-CN" sz="2000" kern="0" dirty="0" smtClean="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Estimate all path components </a:t>
            </a:r>
            <a:r>
              <a:rPr lang="en-US" altLang="zh-CN" sz="2000" b="1" kern="0" dirty="0" smtClean="0">
                <a:solidFill>
                  <a:srgbClr val="C00000"/>
                </a:solidFill>
                <a:sym typeface="Wingdings" pitchFamily="2" charset="2"/>
              </a:rPr>
              <a:t>one-by-one</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Utilize the sparse structure to </a:t>
            </a:r>
            <a:r>
              <a:rPr lang="en-US" altLang="zh-CN" sz="2000" b="1" kern="0" dirty="0" smtClean="0">
                <a:solidFill>
                  <a:srgbClr val="C00000"/>
                </a:solidFill>
                <a:latin typeface="+mn-lt"/>
                <a:sym typeface="Wingdings" pitchFamily="2" charset="2"/>
              </a:rPr>
              <a:t>improve</a:t>
            </a:r>
            <a:r>
              <a:rPr lang="en-US" altLang="zh-CN" sz="2000" kern="0" dirty="0" smtClean="0">
                <a:solidFill>
                  <a:srgbClr val="000000"/>
                </a:solidFill>
                <a:latin typeface="+mn-lt"/>
                <a:sym typeface="Wingdings" pitchFamily="2" charset="2"/>
              </a:rPr>
              <a:t> the estimation accuracy</a:t>
            </a:r>
          </a:p>
        </p:txBody>
      </p:sp>
      <p:sp>
        <p:nvSpPr>
          <p:cNvPr id="2" name="标题 1"/>
          <p:cNvSpPr>
            <a:spLocks noGrp="1"/>
          </p:cNvSpPr>
          <p:nvPr>
            <p:ph type="title"/>
          </p:nvPr>
        </p:nvSpPr>
        <p:spPr/>
        <p:txBody>
          <a:bodyPr/>
          <a:lstStyle/>
          <a:p>
            <a:r>
              <a:rPr lang="en-US" altLang="zh-CN" sz="3200" dirty="0" smtClean="0"/>
              <a:t>Overview</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11</a:t>
            </a:fld>
            <a:endParaRPr lang="en-US" altLang="zh-CN"/>
          </a:p>
        </p:txBody>
      </p:sp>
      <p:graphicFrame>
        <p:nvGraphicFramePr>
          <p:cNvPr id="5" name="Object 1"/>
          <p:cNvGraphicFramePr>
            <a:graphicFrameLocks noChangeAspect="1"/>
          </p:cNvGraphicFramePr>
          <p:nvPr>
            <p:extLst>
              <p:ext uri="{D42A27DB-BD31-4B8C-83A1-F6EECF244321}">
                <p14:modId xmlns:p14="http://schemas.microsoft.com/office/powerpoint/2010/main" val="3135041519"/>
              </p:ext>
            </p:extLst>
          </p:nvPr>
        </p:nvGraphicFramePr>
        <p:xfrm>
          <a:off x="1688512" y="3200400"/>
          <a:ext cx="5702888" cy="2825322"/>
        </p:xfrm>
        <a:graphic>
          <a:graphicData uri="http://schemas.openxmlformats.org/presentationml/2006/ole">
            <mc:AlternateContent xmlns:mc="http://schemas.openxmlformats.org/markup-compatibility/2006">
              <mc:Choice xmlns:v="urn:schemas-microsoft-com:vml" Requires="v">
                <p:oleObj spid="_x0000_s371785" name="Visio" r:id="rId4" imgW="3502365" imgH="1738450" progId="Visio.Drawing.11">
                  <p:embed/>
                </p:oleObj>
              </mc:Choice>
              <mc:Fallback>
                <p:oleObj name="Visio" r:id="rId4" imgW="3502365" imgH="1738450" progId="Visio.Drawing.11">
                  <p:embed/>
                  <p:pic>
                    <p:nvPicPr>
                      <p:cNvPr id="1104897" name="Object 1"/>
                      <p:cNvPicPr>
                        <a:picLocks noChangeAspect="1" noChangeArrowheads="1"/>
                      </p:cNvPicPr>
                      <p:nvPr/>
                    </p:nvPicPr>
                    <p:blipFill>
                      <a:blip r:embed="rId5"/>
                      <a:srcRect/>
                      <a:stretch>
                        <a:fillRect/>
                      </a:stretch>
                    </p:blipFill>
                    <p:spPr bwMode="auto">
                      <a:xfrm>
                        <a:off x="1688512" y="3200400"/>
                        <a:ext cx="5702888" cy="2825322"/>
                      </a:xfrm>
                      <a:prstGeom prst="rect">
                        <a:avLst/>
                      </a:prstGeom>
                      <a:noFill/>
                    </p:spPr>
                  </p:pic>
                </p:oleObj>
              </mc:Fallback>
            </mc:AlternateContent>
          </a:graphicData>
        </a:graphic>
      </p:graphicFrame>
    </p:spTree>
    <p:extLst>
      <p:ext uri="{BB962C8B-B14F-4D97-AF65-F5344CB8AC3E}">
        <p14:creationId xmlns:p14="http://schemas.microsoft.com/office/powerpoint/2010/main" val="388675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4862" y="4114800"/>
            <a:ext cx="9601200" cy="3048000"/>
          </a:xfrm>
          <a:prstGeom prst="rect">
            <a:avLst/>
          </a:prstGeom>
          <a:noFill/>
          <a:ln w="9525">
            <a:noFill/>
            <a:miter lim="800000"/>
            <a:headEnd/>
            <a:tailEnd/>
          </a:ln>
        </p:spPr>
        <p:txBody>
          <a:bodyPr/>
          <a:lstStyle/>
          <a:p>
            <a:pPr lvl="1" eaLnBrk="1" hangingPunct="1">
              <a:lnSpc>
                <a:spcPts val="2500"/>
              </a:lnSpc>
              <a:spcBef>
                <a:spcPts val="0"/>
              </a:spcBef>
              <a:spcAft>
                <a:spcPts val="0"/>
              </a:spcAft>
              <a:buClr>
                <a:srgbClr val="000000"/>
              </a:buClr>
              <a:defRPr/>
            </a:pPr>
            <a:endParaRPr lang="en-US" altLang="zh-CN" sz="2000" kern="0" dirty="0">
              <a:solidFill>
                <a:srgbClr val="000000"/>
              </a:solidFill>
              <a:latin typeface="+mn-lt"/>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Insights</a:t>
            </a:r>
            <a:endParaRPr lang="en-US" altLang="zh-CN" sz="2000" kern="0" dirty="0" smtClean="0">
              <a:solidFill>
                <a:srgbClr val="000000"/>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Estimating       for                      is equivalent to estimating </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12</a:t>
            </a:fld>
            <a:endParaRPr lang="en-US" altLang="zh-CN"/>
          </a:p>
        </p:txBody>
      </p:sp>
      <p:sp>
        <p:nvSpPr>
          <p:cNvPr id="5" name="Rectangle 2"/>
          <p:cNvSpPr>
            <a:spLocks noGrp="1" noChangeArrowheads="1"/>
          </p:cNvSpPr>
          <p:nvPr>
            <p:ph type="title"/>
          </p:nvPr>
        </p:nvSpPr>
        <p:spPr>
          <a:xfrm>
            <a:off x="152400" y="228600"/>
            <a:ext cx="8763000" cy="685800"/>
          </a:xfrm>
        </p:spPr>
        <p:txBody>
          <a:bodyPr/>
          <a:lstStyle/>
          <a:p>
            <a:pPr eaLnBrk="1" hangingPunct="1"/>
            <a:r>
              <a:rPr lang="en-US" altLang="zh-CN" sz="3200" dirty="0">
                <a:ea typeface="宋体" charset="-122"/>
              </a:rPr>
              <a:t>S</a:t>
            </a:r>
            <a:r>
              <a:rPr lang="en-US" altLang="zh-CN" sz="3200" dirty="0" smtClean="0">
                <a:ea typeface="宋体" charset="-122"/>
              </a:rPr>
              <a:t>parse structure (1)</a:t>
            </a:r>
          </a:p>
        </p:txBody>
      </p:sp>
      <p:sp>
        <p:nvSpPr>
          <p:cNvPr id="7" name="圆角矩形 6"/>
          <p:cNvSpPr/>
          <p:nvPr/>
        </p:nvSpPr>
        <p:spPr bwMode="auto">
          <a:xfrm>
            <a:off x="238537" y="1349687"/>
            <a:ext cx="8676863" cy="2737120"/>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 name="TextBox 24"/>
          <p:cNvSpPr txBox="1"/>
          <p:nvPr/>
        </p:nvSpPr>
        <p:spPr>
          <a:xfrm>
            <a:off x="348756" y="1400369"/>
            <a:ext cx="8536063" cy="2031325"/>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1. </a:t>
            </a:r>
            <a:r>
              <a:rPr lang="en-US" altLang="zh-CN" sz="1800" dirty="0" smtClean="0">
                <a:solidFill>
                  <a:srgbClr val="000000"/>
                </a:solidFill>
                <a:latin typeface="Times New Roman" pitchFamily="18" charset="0"/>
                <a:cs typeface="Times New Roman" pitchFamily="18" charset="0"/>
              </a:rPr>
              <a:t>Consider the </a:t>
            </a:r>
            <a:r>
              <a:rPr lang="en-US" altLang="zh-CN" sz="1800" i="1" dirty="0" smtClean="0">
                <a:solidFill>
                  <a:srgbClr val="000000"/>
                </a:solidFill>
                <a:latin typeface="Times New Roman" pitchFamily="18" charset="0"/>
                <a:cs typeface="Times New Roman" pitchFamily="18" charset="0"/>
              </a:rPr>
              <a:t>l</a:t>
            </a:r>
            <a:r>
              <a:rPr lang="en-US" altLang="zh-CN" sz="1800" dirty="0" smtClean="0">
                <a:solidFill>
                  <a:srgbClr val="000000"/>
                </a:solidFill>
                <a:latin typeface="Times New Roman" pitchFamily="18" charset="0"/>
                <a:cs typeface="Times New Roman" pitchFamily="18" charset="0"/>
              </a:rPr>
              <a:t>-</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path component of the wideband beamspace channel and define                                                        as the spatial direction of the </a:t>
            </a:r>
            <a:r>
              <a:rPr lang="en-US" altLang="zh-CN" sz="1800" i="1" dirty="0" smtClean="0">
                <a:solidFill>
                  <a:srgbClr val="000000"/>
                </a:solidFill>
                <a:latin typeface="Times New Roman" pitchFamily="18" charset="0"/>
                <a:cs typeface="Times New Roman" pitchFamily="18" charset="0"/>
              </a:rPr>
              <a:t>l</a:t>
            </a:r>
            <a:r>
              <a:rPr lang="en-US" altLang="zh-CN" sz="1800" dirty="0" smtClean="0">
                <a:solidFill>
                  <a:srgbClr val="000000"/>
                </a:solidFill>
                <a:latin typeface="Times New Roman" pitchFamily="18" charset="0"/>
                <a:cs typeface="Times New Roman" pitchFamily="18" charset="0"/>
              </a:rPr>
              <a:t>-</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path component at carrier frequency. Then, the support         of         is </a:t>
            </a:r>
            <a:r>
              <a:rPr lang="en-US" altLang="zh-CN" sz="1800" b="1" dirty="0" smtClean="0">
                <a:solidFill>
                  <a:srgbClr val="C00000"/>
                </a:solidFill>
                <a:latin typeface="Times New Roman" pitchFamily="18" charset="0"/>
                <a:cs typeface="Times New Roman" pitchFamily="18" charset="0"/>
              </a:rPr>
              <a:t>only determined by        </a:t>
            </a:r>
            <a:r>
              <a:rPr lang="en-US" altLang="zh-CN" sz="1800" dirty="0" smtClean="0">
                <a:solidFill>
                  <a:srgbClr val="000000"/>
                </a:solidFill>
                <a:latin typeface="Times New Roman" pitchFamily="18" charset="0"/>
                <a:cs typeface="Times New Roman" pitchFamily="18" charset="0"/>
              </a:rPr>
              <a:t>as</a:t>
            </a:r>
          </a:p>
          <a:p>
            <a:pPr algn="just"/>
            <a:endParaRPr lang="en-US" altLang="zh-CN" sz="1800" dirty="0">
              <a:solidFill>
                <a:srgbClr val="000000"/>
              </a:solidFill>
              <a:latin typeface="Times New Roman" pitchFamily="18" charset="0"/>
              <a:cs typeface="Times New Roman" pitchFamily="18" charset="0"/>
            </a:endParaRPr>
          </a:p>
          <a:p>
            <a:pPr algn="just"/>
            <a:endParaRPr lang="en-US" altLang="zh-CN" sz="1800" dirty="0" smtClean="0">
              <a:solidFill>
                <a:srgbClr val="000000"/>
              </a:solidFill>
              <a:latin typeface="Times New Roman" pitchFamily="18" charset="0"/>
              <a:cs typeface="Times New Roman" pitchFamily="18" charset="0"/>
            </a:endParaRPr>
          </a:p>
          <a:p>
            <a:pPr algn="just"/>
            <a:r>
              <a:rPr lang="en-US" altLang="zh-CN" sz="1800" dirty="0" smtClean="0">
                <a:solidFill>
                  <a:srgbClr val="000000"/>
                </a:solidFill>
                <a:latin typeface="Times New Roman" pitchFamily="18" charset="0"/>
                <a:cs typeface="Times New Roman" pitchFamily="18" charset="0"/>
              </a:rPr>
              <a:t>where                                              is the mod function,      determines how much power to preserve by assuming        as a sparse vector with support        , and we have </a:t>
            </a:r>
            <a:endParaRPr lang="zh-CN" altLang="en-US" sz="1800" dirty="0" smtClean="0">
              <a:solidFill>
                <a:srgbClr val="000000"/>
              </a:solidFill>
              <a:latin typeface="Times New Roman" pitchFamily="18" charset="0"/>
              <a:cs typeface="Times New Roman" pitchFamily="18" charset="0"/>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3228843292"/>
              </p:ext>
            </p:extLst>
          </p:nvPr>
        </p:nvGraphicFramePr>
        <p:xfrm>
          <a:off x="1048138" y="1671534"/>
          <a:ext cx="3149600" cy="381000"/>
        </p:xfrm>
        <a:graphic>
          <a:graphicData uri="http://schemas.openxmlformats.org/presentationml/2006/ole">
            <mc:AlternateContent xmlns:mc="http://schemas.openxmlformats.org/markup-compatibility/2006">
              <mc:Choice xmlns:v="urn:schemas-microsoft-com:vml" Requires="v">
                <p:oleObj spid="_x0000_s388297" name="Equation" r:id="rId4" imgW="3149280" imgH="380880" progId="Equation.DSMT4">
                  <p:embed/>
                </p:oleObj>
              </mc:Choice>
              <mc:Fallback>
                <p:oleObj name="Equation" r:id="rId4" imgW="3149280" imgH="380880" progId="Equation.DSMT4">
                  <p:embed/>
                  <p:pic>
                    <p:nvPicPr>
                      <p:cNvPr id="1118216" name="Object 8"/>
                      <p:cNvPicPr>
                        <a:picLocks noChangeAspect="1" noChangeArrowheads="1"/>
                      </p:cNvPicPr>
                      <p:nvPr/>
                    </p:nvPicPr>
                    <p:blipFill>
                      <a:blip r:embed="rId5"/>
                      <a:srcRect/>
                      <a:stretch>
                        <a:fillRect/>
                      </a:stretch>
                    </p:blipFill>
                    <p:spPr bwMode="auto">
                      <a:xfrm>
                        <a:off x="1048138" y="1671534"/>
                        <a:ext cx="3149600" cy="381000"/>
                      </a:xfrm>
                      <a:prstGeom prst="rect">
                        <a:avLst/>
                      </a:prstGeom>
                      <a:noFill/>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840227953"/>
              </p:ext>
            </p:extLst>
          </p:nvPr>
        </p:nvGraphicFramePr>
        <p:xfrm>
          <a:off x="4038600" y="1981680"/>
          <a:ext cx="393700" cy="355600"/>
        </p:xfrm>
        <a:graphic>
          <a:graphicData uri="http://schemas.openxmlformats.org/presentationml/2006/ole">
            <mc:AlternateContent xmlns:mc="http://schemas.openxmlformats.org/markup-compatibility/2006">
              <mc:Choice xmlns:v="urn:schemas-microsoft-com:vml" Requires="v">
                <p:oleObj spid="_x0000_s388298" name="Equation" r:id="rId6" imgW="393480" imgH="355320" progId="Equation.DSMT4">
                  <p:embed/>
                </p:oleObj>
              </mc:Choice>
              <mc:Fallback>
                <p:oleObj name="Equation" r:id="rId6" imgW="393480" imgH="355320" progId="Equation.DSMT4">
                  <p:embed/>
                  <p:pic>
                    <p:nvPicPr>
                      <p:cNvPr id="0" name=""/>
                      <p:cNvPicPr/>
                      <p:nvPr/>
                    </p:nvPicPr>
                    <p:blipFill>
                      <a:blip r:embed="rId7"/>
                      <a:stretch>
                        <a:fillRect/>
                      </a:stretch>
                    </p:blipFill>
                    <p:spPr>
                      <a:xfrm>
                        <a:off x="4038600" y="1981680"/>
                        <a:ext cx="393700" cy="3556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755513228"/>
              </p:ext>
            </p:extLst>
          </p:nvPr>
        </p:nvGraphicFramePr>
        <p:xfrm>
          <a:off x="4783638" y="1974054"/>
          <a:ext cx="368300" cy="355600"/>
        </p:xfrm>
        <a:graphic>
          <a:graphicData uri="http://schemas.openxmlformats.org/presentationml/2006/ole">
            <mc:AlternateContent xmlns:mc="http://schemas.openxmlformats.org/markup-compatibility/2006">
              <mc:Choice xmlns:v="urn:schemas-microsoft-com:vml" Requires="v">
                <p:oleObj spid="_x0000_s388299" name="Equation" r:id="rId8" imgW="368280" imgH="355320" progId="Equation.DSMT4">
                  <p:embed/>
                </p:oleObj>
              </mc:Choice>
              <mc:Fallback>
                <p:oleObj name="Equation" r:id="rId8" imgW="368280" imgH="355320" progId="Equation.DSMT4">
                  <p:embed/>
                  <p:pic>
                    <p:nvPicPr>
                      <p:cNvPr id="2" name="对象 1"/>
                      <p:cNvPicPr/>
                      <p:nvPr/>
                    </p:nvPicPr>
                    <p:blipFill>
                      <a:blip r:embed="rId9"/>
                      <a:stretch>
                        <a:fillRect/>
                      </a:stretch>
                    </p:blipFill>
                    <p:spPr>
                      <a:xfrm>
                        <a:off x="4783638" y="1974054"/>
                        <a:ext cx="368300" cy="355600"/>
                      </a:xfrm>
                      <a:prstGeom prst="rect">
                        <a:avLst/>
                      </a:prstGeom>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043810818"/>
              </p:ext>
            </p:extLst>
          </p:nvPr>
        </p:nvGraphicFramePr>
        <p:xfrm>
          <a:off x="7344627" y="1952392"/>
          <a:ext cx="342900" cy="355600"/>
        </p:xfrm>
        <a:graphic>
          <a:graphicData uri="http://schemas.openxmlformats.org/presentationml/2006/ole">
            <mc:AlternateContent xmlns:mc="http://schemas.openxmlformats.org/markup-compatibility/2006">
              <mc:Choice xmlns:v="urn:schemas-microsoft-com:vml" Requires="v">
                <p:oleObj spid="_x0000_s388300" name="Equation" r:id="rId10" imgW="342720" imgH="355320" progId="Equation.DSMT4">
                  <p:embed/>
                </p:oleObj>
              </mc:Choice>
              <mc:Fallback>
                <p:oleObj name="Equation" r:id="rId10" imgW="342720" imgH="355320" progId="Equation.DSMT4">
                  <p:embed/>
                  <p:pic>
                    <p:nvPicPr>
                      <p:cNvPr id="16" name="Object 8"/>
                      <p:cNvPicPr>
                        <a:picLocks noChangeAspect="1" noChangeArrowheads="1"/>
                      </p:cNvPicPr>
                      <p:nvPr/>
                    </p:nvPicPr>
                    <p:blipFill>
                      <a:blip r:embed="rId11"/>
                      <a:srcRect/>
                      <a:stretch>
                        <a:fillRect/>
                      </a:stretch>
                    </p:blipFill>
                    <p:spPr bwMode="auto">
                      <a:xfrm>
                        <a:off x="7344627" y="1952392"/>
                        <a:ext cx="342900" cy="355600"/>
                      </a:xfrm>
                      <a:prstGeom prst="rect">
                        <a:avLst/>
                      </a:prstGeom>
                      <a:noFill/>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201667338"/>
              </p:ext>
            </p:extLst>
          </p:nvPr>
        </p:nvGraphicFramePr>
        <p:xfrm>
          <a:off x="2927350" y="2354263"/>
          <a:ext cx="3289300" cy="431800"/>
        </p:xfrm>
        <a:graphic>
          <a:graphicData uri="http://schemas.openxmlformats.org/presentationml/2006/ole">
            <mc:AlternateContent xmlns:mc="http://schemas.openxmlformats.org/markup-compatibility/2006">
              <mc:Choice xmlns:v="urn:schemas-microsoft-com:vml" Requires="v">
                <p:oleObj spid="_x0000_s388301" name="Equation" r:id="rId12" imgW="3288960" imgH="431640" progId="Equation.DSMT4">
                  <p:embed/>
                </p:oleObj>
              </mc:Choice>
              <mc:Fallback>
                <p:oleObj name="Equation" r:id="rId12" imgW="3288960" imgH="431640" progId="Equation.DSMT4">
                  <p:embed/>
                  <p:pic>
                    <p:nvPicPr>
                      <p:cNvPr id="18" name="对象 17"/>
                      <p:cNvPicPr/>
                      <p:nvPr/>
                    </p:nvPicPr>
                    <p:blipFill>
                      <a:blip r:embed="rId13"/>
                      <a:stretch>
                        <a:fillRect/>
                      </a:stretch>
                    </p:blipFill>
                    <p:spPr>
                      <a:xfrm>
                        <a:off x="2927350" y="2354263"/>
                        <a:ext cx="3289300" cy="4318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260798609"/>
              </p:ext>
            </p:extLst>
          </p:nvPr>
        </p:nvGraphicFramePr>
        <p:xfrm>
          <a:off x="5610868" y="2845651"/>
          <a:ext cx="241300" cy="228600"/>
        </p:xfrm>
        <a:graphic>
          <a:graphicData uri="http://schemas.openxmlformats.org/presentationml/2006/ole">
            <mc:AlternateContent xmlns:mc="http://schemas.openxmlformats.org/markup-compatibility/2006">
              <mc:Choice xmlns:v="urn:schemas-microsoft-com:vml" Requires="v">
                <p:oleObj spid="_x0000_s388302" name="Equation" r:id="rId14" imgW="241200" imgH="228600" progId="Equation.DSMT4">
                  <p:embed/>
                </p:oleObj>
              </mc:Choice>
              <mc:Fallback>
                <p:oleObj name="Equation" r:id="rId14" imgW="241200" imgH="228600" progId="Equation.DSMT4">
                  <p:embed/>
                  <p:pic>
                    <p:nvPicPr>
                      <p:cNvPr id="0" name=""/>
                      <p:cNvPicPr/>
                      <p:nvPr/>
                    </p:nvPicPr>
                    <p:blipFill>
                      <a:blip r:embed="rId15"/>
                      <a:stretch>
                        <a:fillRect/>
                      </a:stretch>
                    </p:blipFill>
                    <p:spPr>
                      <a:xfrm>
                        <a:off x="5610868" y="2845651"/>
                        <a:ext cx="241300" cy="2286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694383331"/>
              </p:ext>
            </p:extLst>
          </p:nvPr>
        </p:nvGraphicFramePr>
        <p:xfrm>
          <a:off x="2493728" y="3083090"/>
          <a:ext cx="368300" cy="355600"/>
        </p:xfrm>
        <a:graphic>
          <a:graphicData uri="http://schemas.openxmlformats.org/presentationml/2006/ole">
            <mc:AlternateContent xmlns:mc="http://schemas.openxmlformats.org/markup-compatibility/2006">
              <mc:Choice xmlns:v="urn:schemas-microsoft-com:vml" Requires="v">
                <p:oleObj spid="_x0000_s388303" name="Equation" r:id="rId16" imgW="368280" imgH="355320" progId="Equation.DSMT4">
                  <p:embed/>
                </p:oleObj>
              </mc:Choice>
              <mc:Fallback>
                <p:oleObj name="Equation" r:id="rId16" imgW="368280" imgH="355320" progId="Equation.DSMT4">
                  <p:embed/>
                  <p:pic>
                    <p:nvPicPr>
                      <p:cNvPr id="18" name="对象 17"/>
                      <p:cNvPicPr/>
                      <p:nvPr/>
                    </p:nvPicPr>
                    <p:blipFill>
                      <a:blip r:embed="rId17"/>
                      <a:stretch>
                        <a:fillRect/>
                      </a:stretch>
                    </p:blipFill>
                    <p:spPr>
                      <a:xfrm>
                        <a:off x="2493728" y="3083090"/>
                        <a:ext cx="368300" cy="355600"/>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4185857925"/>
              </p:ext>
            </p:extLst>
          </p:nvPr>
        </p:nvGraphicFramePr>
        <p:xfrm>
          <a:off x="5731518" y="3083090"/>
          <a:ext cx="393700" cy="355600"/>
        </p:xfrm>
        <a:graphic>
          <a:graphicData uri="http://schemas.openxmlformats.org/presentationml/2006/ole">
            <mc:AlternateContent xmlns:mc="http://schemas.openxmlformats.org/markup-compatibility/2006">
              <mc:Choice xmlns:v="urn:schemas-microsoft-com:vml" Requires="v">
                <p:oleObj spid="_x0000_s388304" name="Equation" r:id="rId18" imgW="393480" imgH="355320" progId="Equation.DSMT4">
                  <p:embed/>
                </p:oleObj>
              </mc:Choice>
              <mc:Fallback>
                <p:oleObj name="Equation" r:id="rId18" imgW="393480" imgH="355320" progId="Equation.DSMT4">
                  <p:embed/>
                  <p:pic>
                    <p:nvPicPr>
                      <p:cNvPr id="2" name="对象 1"/>
                      <p:cNvPicPr/>
                      <p:nvPr/>
                    </p:nvPicPr>
                    <p:blipFill>
                      <a:blip r:embed="rId7"/>
                      <a:stretch>
                        <a:fillRect/>
                      </a:stretch>
                    </p:blipFill>
                    <p:spPr>
                      <a:xfrm>
                        <a:off x="5731518" y="3083090"/>
                        <a:ext cx="393700" cy="3556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873081666"/>
              </p:ext>
            </p:extLst>
          </p:nvPr>
        </p:nvGraphicFramePr>
        <p:xfrm>
          <a:off x="1600200" y="3527776"/>
          <a:ext cx="2438400" cy="444500"/>
        </p:xfrm>
        <a:graphic>
          <a:graphicData uri="http://schemas.openxmlformats.org/presentationml/2006/ole">
            <mc:AlternateContent xmlns:mc="http://schemas.openxmlformats.org/markup-compatibility/2006">
              <mc:Choice xmlns:v="urn:schemas-microsoft-com:vml" Requires="v">
                <p:oleObj spid="_x0000_s388305" name="Equation" r:id="rId19" imgW="2438280" imgH="444240" progId="Equation.DSMT4">
                  <p:embed/>
                </p:oleObj>
              </mc:Choice>
              <mc:Fallback>
                <p:oleObj name="Equation" r:id="rId19" imgW="2438280" imgH="444240" progId="Equation.DSMT4">
                  <p:embed/>
                  <p:pic>
                    <p:nvPicPr>
                      <p:cNvPr id="0" name=""/>
                      <p:cNvPicPr/>
                      <p:nvPr/>
                    </p:nvPicPr>
                    <p:blipFill>
                      <a:blip r:embed="rId20"/>
                      <a:stretch>
                        <a:fillRect/>
                      </a:stretch>
                    </p:blipFill>
                    <p:spPr>
                      <a:xfrm>
                        <a:off x="1600200" y="3527776"/>
                        <a:ext cx="2438400" cy="4445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574453436"/>
              </p:ext>
            </p:extLst>
          </p:nvPr>
        </p:nvGraphicFramePr>
        <p:xfrm>
          <a:off x="4110437" y="3343469"/>
          <a:ext cx="3683000" cy="762000"/>
        </p:xfrm>
        <a:graphic>
          <a:graphicData uri="http://schemas.openxmlformats.org/presentationml/2006/ole">
            <mc:AlternateContent xmlns:mc="http://schemas.openxmlformats.org/markup-compatibility/2006">
              <mc:Choice xmlns:v="urn:schemas-microsoft-com:vml" Requires="v">
                <p:oleObj spid="_x0000_s388306" name="Equation" r:id="rId21" imgW="3682800" imgH="761760" progId="Equation.DSMT4">
                  <p:embed/>
                </p:oleObj>
              </mc:Choice>
              <mc:Fallback>
                <p:oleObj name="Equation" r:id="rId21" imgW="3682800" imgH="761760" progId="Equation.DSMT4">
                  <p:embed/>
                  <p:pic>
                    <p:nvPicPr>
                      <p:cNvPr id="0" name=""/>
                      <p:cNvPicPr/>
                      <p:nvPr/>
                    </p:nvPicPr>
                    <p:blipFill>
                      <a:blip r:embed="rId22"/>
                      <a:stretch>
                        <a:fillRect/>
                      </a:stretch>
                    </p:blipFill>
                    <p:spPr>
                      <a:xfrm>
                        <a:off x="4110437" y="3343469"/>
                        <a:ext cx="3683000" cy="762000"/>
                      </a:xfrm>
                      <a:prstGeom prst="rect">
                        <a:avLst/>
                      </a:prstGeom>
                    </p:spPr>
                  </p:pic>
                </p:oleObj>
              </mc:Fallback>
            </mc:AlternateContent>
          </a:graphicData>
        </a:graphic>
      </p:graphicFrame>
      <p:graphicFrame>
        <p:nvGraphicFramePr>
          <p:cNvPr id="28" name="Object 8"/>
          <p:cNvGraphicFramePr>
            <a:graphicFrameLocks noChangeAspect="1"/>
          </p:cNvGraphicFramePr>
          <p:nvPr>
            <p:extLst>
              <p:ext uri="{D42A27DB-BD31-4B8C-83A1-F6EECF244321}">
                <p14:modId xmlns:p14="http://schemas.microsoft.com/office/powerpoint/2010/main" val="3171214780"/>
              </p:ext>
            </p:extLst>
          </p:nvPr>
        </p:nvGraphicFramePr>
        <p:xfrm>
          <a:off x="7393728" y="4894555"/>
          <a:ext cx="342900" cy="355600"/>
        </p:xfrm>
        <a:graphic>
          <a:graphicData uri="http://schemas.openxmlformats.org/presentationml/2006/ole">
            <mc:AlternateContent xmlns:mc="http://schemas.openxmlformats.org/markup-compatibility/2006">
              <mc:Choice xmlns:v="urn:schemas-microsoft-com:vml" Requires="v">
                <p:oleObj spid="_x0000_s388307" name="Equation" r:id="rId23" imgW="342720" imgH="355320" progId="Equation.DSMT4">
                  <p:embed/>
                </p:oleObj>
              </mc:Choice>
              <mc:Fallback>
                <p:oleObj name="Equation" r:id="rId23" imgW="342720" imgH="355320" progId="Equation.DSMT4">
                  <p:embed/>
                  <p:pic>
                    <p:nvPicPr>
                      <p:cNvPr id="20" name="Object 8"/>
                      <p:cNvPicPr>
                        <a:picLocks noChangeAspect="1" noChangeArrowheads="1"/>
                      </p:cNvPicPr>
                      <p:nvPr/>
                    </p:nvPicPr>
                    <p:blipFill>
                      <a:blip r:embed="rId24"/>
                      <a:srcRect/>
                      <a:stretch>
                        <a:fillRect/>
                      </a:stretch>
                    </p:blipFill>
                    <p:spPr bwMode="auto">
                      <a:xfrm>
                        <a:off x="7393728" y="4894555"/>
                        <a:ext cx="342900" cy="355600"/>
                      </a:xfrm>
                      <a:prstGeom prst="rect">
                        <a:avLst/>
                      </a:prstGeom>
                      <a:noFill/>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440179508"/>
              </p:ext>
            </p:extLst>
          </p:nvPr>
        </p:nvGraphicFramePr>
        <p:xfrm>
          <a:off x="2152262" y="4922548"/>
          <a:ext cx="393700" cy="355600"/>
        </p:xfrm>
        <a:graphic>
          <a:graphicData uri="http://schemas.openxmlformats.org/presentationml/2006/ole">
            <mc:AlternateContent xmlns:mc="http://schemas.openxmlformats.org/markup-compatibility/2006">
              <mc:Choice xmlns:v="urn:schemas-microsoft-com:vml" Requires="v">
                <p:oleObj spid="_x0000_s388308" name="Equation" r:id="rId25" imgW="393480" imgH="355320" progId="Equation.DSMT4">
                  <p:embed/>
                </p:oleObj>
              </mc:Choice>
              <mc:Fallback>
                <p:oleObj name="Equation" r:id="rId25" imgW="393480" imgH="355320" progId="Equation.DSMT4">
                  <p:embed/>
                  <p:pic>
                    <p:nvPicPr>
                      <p:cNvPr id="2" name="对象 1"/>
                      <p:cNvPicPr/>
                      <p:nvPr/>
                    </p:nvPicPr>
                    <p:blipFill>
                      <a:blip r:embed="rId7"/>
                      <a:stretch>
                        <a:fillRect/>
                      </a:stretch>
                    </p:blipFill>
                    <p:spPr>
                      <a:xfrm>
                        <a:off x="2152262" y="4922548"/>
                        <a:ext cx="393700" cy="3556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3727249281"/>
              </p:ext>
            </p:extLst>
          </p:nvPr>
        </p:nvGraphicFramePr>
        <p:xfrm>
          <a:off x="2957513" y="4942255"/>
          <a:ext cx="1435100" cy="279400"/>
        </p:xfrm>
        <a:graphic>
          <a:graphicData uri="http://schemas.openxmlformats.org/presentationml/2006/ole">
            <mc:AlternateContent xmlns:mc="http://schemas.openxmlformats.org/markup-compatibility/2006">
              <mc:Choice xmlns:v="urn:schemas-microsoft-com:vml" Requires="v">
                <p:oleObj spid="_x0000_s388309" name="Equation" r:id="rId26" imgW="1434960" imgH="279360" progId="Equation.DSMT4">
                  <p:embed/>
                </p:oleObj>
              </mc:Choice>
              <mc:Fallback>
                <p:oleObj name="Equation" r:id="rId26" imgW="1434960" imgH="279360" progId="Equation.DSMT4">
                  <p:embed/>
                  <p:pic>
                    <p:nvPicPr>
                      <p:cNvPr id="29" name="对象 28"/>
                      <p:cNvPicPr/>
                      <p:nvPr/>
                    </p:nvPicPr>
                    <p:blipFill>
                      <a:blip r:embed="rId27"/>
                      <a:stretch>
                        <a:fillRect/>
                      </a:stretch>
                    </p:blipFill>
                    <p:spPr>
                      <a:xfrm>
                        <a:off x="2957513" y="4942255"/>
                        <a:ext cx="1435100" cy="279400"/>
                      </a:xfrm>
                      <a:prstGeom prst="rect">
                        <a:avLst/>
                      </a:prstGeom>
                    </p:spPr>
                  </p:pic>
                </p:oleObj>
              </mc:Fallback>
            </mc:AlternateContent>
          </a:graphicData>
        </a:graphic>
      </p:graphicFrame>
      <p:sp>
        <p:nvSpPr>
          <p:cNvPr id="32" name="TextBox 1"/>
          <p:cNvSpPr txBox="1">
            <a:spLocks noChangeArrowheads="1"/>
          </p:cNvSpPr>
          <p:nvPr/>
        </p:nvSpPr>
        <p:spPr bwMode="auto">
          <a:xfrm>
            <a:off x="3155950" y="5480417"/>
            <a:ext cx="286385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How to estimate       ?</a:t>
            </a:r>
            <a:endParaRPr lang="zh-CN" altLang="en-US" sz="2000" b="1" dirty="0">
              <a:solidFill>
                <a:srgbClr val="FFFF00"/>
              </a:solidFill>
            </a:endParaRPr>
          </a:p>
        </p:txBody>
      </p:sp>
      <p:graphicFrame>
        <p:nvGraphicFramePr>
          <p:cNvPr id="33" name="Object 8"/>
          <p:cNvGraphicFramePr>
            <a:graphicFrameLocks noChangeAspect="1"/>
          </p:cNvGraphicFramePr>
          <p:nvPr>
            <p:extLst>
              <p:ext uri="{D42A27DB-BD31-4B8C-83A1-F6EECF244321}">
                <p14:modId xmlns:p14="http://schemas.microsoft.com/office/powerpoint/2010/main" val="400363804"/>
              </p:ext>
            </p:extLst>
          </p:nvPr>
        </p:nvGraphicFramePr>
        <p:xfrm>
          <a:off x="5277166" y="5480417"/>
          <a:ext cx="342900" cy="355600"/>
        </p:xfrm>
        <a:graphic>
          <a:graphicData uri="http://schemas.openxmlformats.org/presentationml/2006/ole">
            <mc:AlternateContent xmlns:mc="http://schemas.openxmlformats.org/markup-compatibility/2006">
              <mc:Choice xmlns:v="urn:schemas-microsoft-com:vml" Requires="v">
                <p:oleObj spid="_x0000_s388310" name="Equation" r:id="rId28" imgW="342720" imgH="355320" progId="Equation.DSMT4">
                  <p:embed/>
                </p:oleObj>
              </mc:Choice>
              <mc:Fallback>
                <p:oleObj name="Equation" r:id="rId28" imgW="342720" imgH="355320" progId="Equation.DSMT4">
                  <p:embed/>
                  <p:pic>
                    <p:nvPicPr>
                      <p:cNvPr id="28" name="Object 8"/>
                      <p:cNvPicPr>
                        <a:picLocks noChangeAspect="1" noChangeArrowheads="1"/>
                      </p:cNvPicPr>
                      <p:nvPr/>
                    </p:nvPicPr>
                    <p:blipFill>
                      <a:blip r:embed="rId29"/>
                      <a:srcRect/>
                      <a:stretch>
                        <a:fillRect/>
                      </a:stretch>
                    </p:blipFill>
                    <p:spPr bwMode="auto">
                      <a:xfrm>
                        <a:off x="5277166" y="5480417"/>
                        <a:ext cx="342900" cy="355600"/>
                      </a:xfrm>
                      <a:prstGeom prst="rect">
                        <a:avLst/>
                      </a:prstGeom>
                      <a:noFill/>
                    </p:spPr>
                  </p:pic>
                </p:oleObj>
              </mc:Fallback>
            </mc:AlternateContent>
          </a:graphicData>
        </a:graphic>
      </p:graphicFrame>
      <p:graphicFrame>
        <p:nvGraphicFramePr>
          <p:cNvPr id="38" name="对象 37"/>
          <p:cNvGraphicFramePr>
            <a:graphicFrameLocks noChangeAspect="1"/>
          </p:cNvGraphicFramePr>
          <p:nvPr>
            <p:extLst>
              <p:ext uri="{D42A27DB-BD31-4B8C-83A1-F6EECF244321}">
                <p14:modId xmlns:p14="http://schemas.microsoft.com/office/powerpoint/2010/main" val="3646201490"/>
              </p:ext>
            </p:extLst>
          </p:nvPr>
        </p:nvGraphicFramePr>
        <p:xfrm>
          <a:off x="1048138" y="2802912"/>
          <a:ext cx="2540000" cy="381000"/>
        </p:xfrm>
        <a:graphic>
          <a:graphicData uri="http://schemas.openxmlformats.org/presentationml/2006/ole">
            <mc:AlternateContent xmlns:mc="http://schemas.openxmlformats.org/markup-compatibility/2006">
              <mc:Choice xmlns:v="urn:schemas-microsoft-com:vml" Requires="v">
                <p:oleObj spid="_x0000_s388311" name="Equation" r:id="rId30" imgW="2539800" imgH="380880" progId="Equation.DSMT4">
                  <p:embed/>
                </p:oleObj>
              </mc:Choice>
              <mc:Fallback>
                <p:oleObj name="Equation" r:id="rId30" imgW="2539800" imgH="380880" progId="Equation.DSMT4">
                  <p:embed/>
                  <p:pic>
                    <p:nvPicPr>
                      <p:cNvPr id="0" name=""/>
                      <p:cNvPicPr/>
                      <p:nvPr/>
                    </p:nvPicPr>
                    <p:blipFill>
                      <a:blip r:embed="rId31"/>
                      <a:stretch>
                        <a:fillRect/>
                      </a:stretch>
                    </p:blipFill>
                    <p:spPr>
                      <a:xfrm>
                        <a:off x="1048138" y="2802912"/>
                        <a:ext cx="2540000" cy="381000"/>
                      </a:xfrm>
                      <a:prstGeom prst="rect">
                        <a:avLst/>
                      </a:prstGeom>
                    </p:spPr>
                  </p:pic>
                </p:oleObj>
              </mc:Fallback>
            </mc:AlternateContent>
          </a:graphicData>
        </a:graphic>
      </p:graphicFrame>
    </p:spTree>
    <p:extLst>
      <p:ext uri="{BB962C8B-B14F-4D97-AF65-F5344CB8AC3E}">
        <p14:creationId xmlns:p14="http://schemas.microsoft.com/office/powerpoint/2010/main" val="38843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13</a:t>
            </a:fld>
            <a:endParaRPr lang="en-US" altLang="zh-CN"/>
          </a:p>
        </p:txBody>
      </p:sp>
      <p:sp>
        <p:nvSpPr>
          <p:cNvPr id="8" name="Rectangle 2"/>
          <p:cNvSpPr>
            <a:spLocks noGrp="1" noChangeArrowheads="1"/>
          </p:cNvSpPr>
          <p:nvPr>
            <p:ph type="title"/>
          </p:nvPr>
        </p:nvSpPr>
        <p:spPr>
          <a:xfrm>
            <a:off x="152400" y="228600"/>
            <a:ext cx="8763000" cy="685800"/>
          </a:xfrm>
        </p:spPr>
        <p:txBody>
          <a:bodyPr/>
          <a:lstStyle/>
          <a:p>
            <a:pPr eaLnBrk="1" hangingPunct="1"/>
            <a:r>
              <a:rPr lang="en-US" altLang="zh-CN" sz="3200" dirty="0">
                <a:ea typeface="宋体" charset="-122"/>
              </a:rPr>
              <a:t>S</a:t>
            </a:r>
            <a:r>
              <a:rPr lang="en-US" altLang="zh-CN" sz="3200" dirty="0" smtClean="0">
                <a:ea typeface="宋体" charset="-122"/>
              </a:rPr>
              <a:t>parse structure (2)</a:t>
            </a:r>
          </a:p>
        </p:txBody>
      </p:sp>
      <p:sp>
        <p:nvSpPr>
          <p:cNvPr id="21" name="Rectangle 3"/>
          <p:cNvSpPr txBox="1">
            <a:spLocks noChangeArrowheads="1"/>
          </p:cNvSpPr>
          <p:nvPr/>
        </p:nvSpPr>
        <p:spPr bwMode="auto">
          <a:xfrm>
            <a:off x="76200" y="4267200"/>
            <a:ext cx="9601200" cy="3048000"/>
          </a:xfrm>
          <a:prstGeom prst="rect">
            <a:avLst/>
          </a:prstGeom>
          <a:noFill/>
          <a:ln w="9525">
            <a:noFill/>
            <a:miter lim="800000"/>
            <a:headEnd/>
            <a:tailEnd/>
          </a:ln>
        </p:spPr>
        <p:txBody>
          <a:bodyPr/>
          <a:lstStyle/>
          <a:p>
            <a:pPr lvl="1" eaLnBrk="1" hangingPunct="1">
              <a:lnSpc>
                <a:spcPts val="2500"/>
              </a:lnSpc>
              <a:spcBef>
                <a:spcPts val="0"/>
              </a:spcBef>
              <a:spcAft>
                <a:spcPts val="0"/>
              </a:spcAft>
              <a:buClr>
                <a:srgbClr val="000000"/>
              </a:buClr>
              <a:defRPr/>
            </a:pPr>
            <a:endParaRPr lang="en-US" altLang="zh-CN" sz="2000" kern="0" dirty="0">
              <a:solidFill>
                <a:srgbClr val="000000"/>
              </a:solidFill>
              <a:latin typeface="+mn-lt"/>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Insights</a:t>
            </a:r>
            <a:endParaRPr lang="en-US" altLang="zh-CN" sz="2000" kern="0" dirty="0" smtClean="0">
              <a:solidFill>
                <a:srgbClr val="000000"/>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If              , </a:t>
            </a:r>
            <a:r>
              <a:rPr lang="en-US" altLang="zh-CN" sz="2000" b="1" kern="0" dirty="0" smtClean="0">
                <a:solidFill>
                  <a:srgbClr val="C00000"/>
                </a:solidFill>
                <a:latin typeface="+mn-lt"/>
                <a:sym typeface="Wingdings" pitchFamily="2" charset="2"/>
              </a:rPr>
              <a:t>most</a:t>
            </a:r>
            <a:r>
              <a:rPr lang="en-US" altLang="zh-CN" sz="2000" kern="0" dirty="0" smtClean="0">
                <a:solidFill>
                  <a:srgbClr val="000000"/>
                </a:solidFill>
                <a:latin typeface="+mn-lt"/>
                <a:sym typeface="Wingdings" pitchFamily="2" charset="2"/>
              </a:rPr>
              <a:t> of the power of      can be captured by</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If              , using </a:t>
            </a:r>
            <a:r>
              <a:rPr lang="en-US" altLang="zh-CN" sz="2000" kern="0" dirty="0">
                <a:solidFill>
                  <a:srgbClr val="000000"/>
                </a:solidFill>
                <a:latin typeface="+mn-lt"/>
                <a:sym typeface="Wingdings" pitchFamily="2" charset="2"/>
              </a:rPr>
              <a:t> </a:t>
            </a:r>
            <a:r>
              <a:rPr lang="en-US" altLang="zh-CN" sz="2000" kern="0" dirty="0" smtClean="0">
                <a:solidFill>
                  <a:srgbClr val="000000"/>
                </a:solidFill>
                <a:latin typeface="+mn-lt"/>
                <a:sym typeface="Wingdings" pitchFamily="2" charset="2"/>
              </a:rPr>
              <a:t>     leads to </a:t>
            </a:r>
            <a:r>
              <a:rPr lang="en-US" altLang="zh-CN" sz="2000" b="1" kern="0" dirty="0" smtClean="0">
                <a:solidFill>
                  <a:srgbClr val="C00000"/>
                </a:solidFill>
                <a:latin typeface="+mn-lt"/>
                <a:sym typeface="Wingdings" pitchFamily="2" charset="2"/>
              </a:rPr>
              <a:t>serious power leakage</a:t>
            </a:r>
          </a:p>
        </p:txBody>
      </p:sp>
      <p:sp>
        <p:nvSpPr>
          <p:cNvPr id="22" name="圆角矩形 21"/>
          <p:cNvSpPr/>
          <p:nvPr/>
        </p:nvSpPr>
        <p:spPr bwMode="auto">
          <a:xfrm>
            <a:off x="151775" y="1259267"/>
            <a:ext cx="8850388" cy="2961278"/>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3" name="TextBox 24"/>
          <p:cNvSpPr txBox="1"/>
          <p:nvPr/>
        </p:nvSpPr>
        <p:spPr>
          <a:xfrm>
            <a:off x="325639" y="1400369"/>
            <a:ext cx="8574522" cy="2308324"/>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2. </a:t>
            </a:r>
            <a:r>
              <a:rPr lang="en-US" altLang="zh-CN" sz="1800" dirty="0" smtClean="0">
                <a:solidFill>
                  <a:srgbClr val="000000"/>
                </a:solidFill>
                <a:latin typeface="Times New Roman" pitchFamily="18" charset="0"/>
                <a:cs typeface="Times New Roman" pitchFamily="18" charset="0"/>
              </a:rPr>
              <a:t>Define                                     when               . Then, the power of the </a:t>
            </a:r>
            <a:r>
              <a:rPr lang="en-US" altLang="zh-CN" sz="1800" i="1" dirty="0" smtClean="0">
                <a:solidFill>
                  <a:srgbClr val="000000"/>
                </a:solidFill>
                <a:latin typeface="Times New Roman" pitchFamily="18" charset="0"/>
                <a:cs typeface="Times New Roman" pitchFamily="18" charset="0"/>
              </a:rPr>
              <a:t>s</a:t>
            </a:r>
            <a:r>
              <a:rPr lang="en-US" altLang="zh-CN" sz="1800" dirty="0" smtClean="0">
                <a:solidFill>
                  <a:srgbClr val="000000"/>
                </a:solidFill>
                <a:latin typeface="Times New Roman" pitchFamily="18" charset="0"/>
                <a:cs typeface="Times New Roman" pitchFamily="18" charset="0"/>
              </a:rPr>
              <a:t>-</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column                of        can be presented as </a:t>
            </a:r>
          </a:p>
          <a:p>
            <a:pPr algn="just"/>
            <a:endParaRPr lang="en-US" altLang="zh-CN" sz="1800" dirty="0">
              <a:solidFill>
                <a:srgbClr val="000000"/>
              </a:solidFill>
              <a:latin typeface="Times New Roman" pitchFamily="18" charset="0"/>
              <a:cs typeface="Times New Roman" pitchFamily="18" charset="0"/>
            </a:endParaRPr>
          </a:p>
          <a:p>
            <a:pPr algn="just"/>
            <a:endParaRPr lang="en-US" altLang="zh-CN" sz="1800" dirty="0" smtClean="0">
              <a:solidFill>
                <a:srgbClr val="000000"/>
              </a:solidFill>
              <a:latin typeface="Times New Roman" pitchFamily="18" charset="0"/>
              <a:cs typeface="Times New Roman" pitchFamily="18" charset="0"/>
            </a:endParaRPr>
          </a:p>
          <a:p>
            <a:pPr algn="just"/>
            <a:r>
              <a:rPr lang="en-US" altLang="zh-CN" sz="1800" dirty="0" smtClean="0">
                <a:solidFill>
                  <a:srgbClr val="000000"/>
                </a:solidFill>
                <a:latin typeface="Times New Roman" pitchFamily="18" charset="0"/>
                <a:cs typeface="Times New Roman" pitchFamily="18" charset="0"/>
              </a:rPr>
              <a:t>where                         . Moreover, we define a </a:t>
            </a:r>
            <a:r>
              <a:rPr lang="en-US" altLang="zh-CN" sz="1800" b="1" dirty="0" smtClean="0">
                <a:solidFill>
                  <a:srgbClr val="0033CC"/>
                </a:solidFill>
                <a:latin typeface="Times New Roman" pitchFamily="18" charset="0"/>
                <a:cs typeface="Times New Roman" pitchFamily="18" charset="0"/>
              </a:rPr>
              <a:t>beamspace window </a:t>
            </a:r>
            <a:r>
              <a:rPr lang="en-US" altLang="zh-CN" sz="1800" dirty="0" smtClean="0">
                <a:solidFill>
                  <a:srgbClr val="000000"/>
                </a:solidFill>
                <a:latin typeface="Times New Roman" pitchFamily="18" charset="0"/>
                <a:cs typeface="Times New Roman" pitchFamily="18" charset="0"/>
              </a:rPr>
              <a:t>(</a:t>
            </a:r>
            <a:r>
              <a:rPr lang="en-US" altLang="zh-CN" sz="1800" dirty="0" err="1" smtClean="0">
                <a:solidFill>
                  <a:srgbClr val="000000"/>
                </a:solidFill>
                <a:latin typeface="Times New Roman" pitchFamily="18" charset="0"/>
                <a:cs typeface="Times New Roman" pitchFamily="18" charset="0"/>
              </a:rPr>
              <a:t>BWin</a:t>
            </a:r>
            <a:r>
              <a:rPr lang="en-US" altLang="zh-CN" sz="1800" dirty="0" smtClean="0">
                <a:solidFill>
                  <a:srgbClr val="000000"/>
                </a:solidFill>
                <a:latin typeface="Times New Roman" pitchFamily="18" charset="0"/>
                <a:cs typeface="Times New Roman" pitchFamily="18" charset="0"/>
              </a:rPr>
              <a:t>) centered around </a:t>
            </a:r>
            <a:r>
              <a:rPr lang="en-US" altLang="zh-CN" sz="1800" i="1" dirty="0" smtClean="0">
                <a:solidFill>
                  <a:srgbClr val="000000"/>
                </a:solidFill>
                <a:latin typeface="Times New Roman" pitchFamily="18" charset="0"/>
                <a:cs typeface="Times New Roman" pitchFamily="18" charset="0"/>
              </a:rPr>
              <a:t>n</a:t>
            </a:r>
            <a:r>
              <a:rPr lang="en-US" altLang="zh-CN" sz="1800" dirty="0" smtClean="0">
                <a:solidFill>
                  <a:srgbClr val="000000"/>
                </a:solidFill>
                <a:latin typeface="Times New Roman" pitchFamily="18" charset="0"/>
                <a:cs typeface="Times New Roman" pitchFamily="18" charset="0"/>
              </a:rPr>
              <a:t> as                                                  . The ratio between the power of the sub-matrix </a:t>
            </a:r>
          </a:p>
          <a:p>
            <a:pPr algn="just"/>
            <a:r>
              <a:rPr lang="en-US" altLang="zh-CN" sz="1800" dirty="0" smtClean="0">
                <a:solidFill>
                  <a:srgbClr val="000000"/>
                </a:solidFill>
                <a:latin typeface="Times New Roman" pitchFamily="18" charset="0"/>
                <a:cs typeface="Times New Roman" pitchFamily="18" charset="0"/>
              </a:rPr>
              <a:t>And the power of         can be presented as </a:t>
            </a:r>
          </a:p>
          <a:p>
            <a:pPr algn="just"/>
            <a:endParaRPr lang="en-US" altLang="zh-CN" sz="1800" dirty="0" smtClean="0">
              <a:solidFill>
                <a:srgbClr val="000000"/>
              </a:solidFill>
              <a:latin typeface="Times New Roman" pitchFamily="18" charset="0"/>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34070683"/>
              </p:ext>
            </p:extLst>
          </p:nvPr>
        </p:nvGraphicFramePr>
        <p:xfrm>
          <a:off x="2223838" y="1396250"/>
          <a:ext cx="2286000" cy="406400"/>
        </p:xfrm>
        <a:graphic>
          <a:graphicData uri="http://schemas.openxmlformats.org/presentationml/2006/ole">
            <mc:AlternateContent xmlns:mc="http://schemas.openxmlformats.org/markup-compatibility/2006">
              <mc:Choice xmlns:v="urn:schemas-microsoft-com:vml" Requires="v">
                <p:oleObj spid="_x0000_s385656" name="Equation" r:id="rId4" imgW="2286000" imgH="406080" progId="Equation.DSMT4">
                  <p:embed/>
                </p:oleObj>
              </mc:Choice>
              <mc:Fallback>
                <p:oleObj name="Equation" r:id="rId4" imgW="2286000" imgH="406080" progId="Equation.DSMT4">
                  <p:embed/>
                  <p:pic>
                    <p:nvPicPr>
                      <p:cNvPr id="0" name=""/>
                      <p:cNvPicPr/>
                      <p:nvPr/>
                    </p:nvPicPr>
                    <p:blipFill>
                      <a:blip r:embed="rId5"/>
                      <a:stretch>
                        <a:fillRect/>
                      </a:stretch>
                    </p:blipFill>
                    <p:spPr>
                      <a:xfrm>
                        <a:off x="2223838" y="1396250"/>
                        <a:ext cx="2286000" cy="406400"/>
                      </a:xfrm>
                      <a:prstGeom prst="rect">
                        <a:avLst/>
                      </a:prstGeom>
                    </p:spPr>
                  </p:pic>
                </p:oleObj>
              </mc:Fallback>
            </mc:AlternateContent>
          </a:graphicData>
        </a:graphic>
      </p:graphicFrame>
      <p:graphicFrame>
        <p:nvGraphicFramePr>
          <p:cNvPr id="37" name="对象 36"/>
          <p:cNvGraphicFramePr>
            <a:graphicFrameLocks noChangeAspect="1"/>
          </p:cNvGraphicFramePr>
          <p:nvPr>
            <p:extLst>
              <p:ext uri="{D42A27DB-BD31-4B8C-83A1-F6EECF244321}">
                <p14:modId xmlns:p14="http://schemas.microsoft.com/office/powerpoint/2010/main" val="833878950"/>
              </p:ext>
            </p:extLst>
          </p:nvPr>
        </p:nvGraphicFramePr>
        <p:xfrm>
          <a:off x="5224042" y="1421650"/>
          <a:ext cx="850900" cy="355600"/>
        </p:xfrm>
        <a:graphic>
          <a:graphicData uri="http://schemas.openxmlformats.org/presentationml/2006/ole">
            <mc:AlternateContent xmlns:mc="http://schemas.openxmlformats.org/markup-compatibility/2006">
              <mc:Choice xmlns:v="urn:schemas-microsoft-com:vml" Requires="v">
                <p:oleObj spid="_x0000_s385657" name="Equation" r:id="rId6" imgW="850680" imgH="355320" progId="Equation.DSMT4">
                  <p:embed/>
                </p:oleObj>
              </mc:Choice>
              <mc:Fallback>
                <p:oleObj name="Equation" r:id="rId6" imgW="850680" imgH="355320" progId="Equation.DSMT4">
                  <p:embed/>
                  <p:pic>
                    <p:nvPicPr>
                      <p:cNvPr id="0" name=""/>
                      <p:cNvPicPr/>
                      <p:nvPr/>
                    </p:nvPicPr>
                    <p:blipFill>
                      <a:blip r:embed="rId7"/>
                      <a:stretch>
                        <a:fillRect/>
                      </a:stretch>
                    </p:blipFill>
                    <p:spPr>
                      <a:xfrm>
                        <a:off x="5224042" y="1421650"/>
                        <a:ext cx="850900" cy="355600"/>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967879389"/>
              </p:ext>
            </p:extLst>
          </p:nvPr>
        </p:nvGraphicFramePr>
        <p:xfrm>
          <a:off x="800573" y="2786320"/>
          <a:ext cx="2819400" cy="381000"/>
        </p:xfrm>
        <a:graphic>
          <a:graphicData uri="http://schemas.openxmlformats.org/presentationml/2006/ole">
            <mc:AlternateContent xmlns:mc="http://schemas.openxmlformats.org/markup-compatibility/2006">
              <mc:Choice xmlns:v="urn:schemas-microsoft-com:vml" Requires="v">
                <p:oleObj spid="_x0000_s385658" name="Equation" r:id="rId8" imgW="2819160" imgH="380880" progId="Equation.DSMT4">
                  <p:embed/>
                </p:oleObj>
              </mc:Choice>
              <mc:Fallback>
                <p:oleObj name="Equation" r:id="rId8" imgW="2819160" imgH="380880" progId="Equation.DSMT4">
                  <p:embed/>
                  <p:pic>
                    <p:nvPicPr>
                      <p:cNvPr id="0" name=""/>
                      <p:cNvPicPr/>
                      <p:nvPr/>
                    </p:nvPicPr>
                    <p:blipFill>
                      <a:blip r:embed="rId9"/>
                      <a:stretch>
                        <a:fillRect/>
                      </a:stretch>
                    </p:blipFill>
                    <p:spPr>
                      <a:xfrm>
                        <a:off x="800573" y="2786320"/>
                        <a:ext cx="2819400" cy="381000"/>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1971797120"/>
              </p:ext>
            </p:extLst>
          </p:nvPr>
        </p:nvGraphicFramePr>
        <p:xfrm>
          <a:off x="1186932" y="1688978"/>
          <a:ext cx="774700" cy="381000"/>
        </p:xfrm>
        <a:graphic>
          <a:graphicData uri="http://schemas.openxmlformats.org/presentationml/2006/ole">
            <mc:AlternateContent xmlns:mc="http://schemas.openxmlformats.org/markup-compatibility/2006">
              <mc:Choice xmlns:v="urn:schemas-microsoft-com:vml" Requires="v">
                <p:oleObj spid="_x0000_s385659" name="Equation" r:id="rId10" imgW="774360" imgH="380880" progId="Equation.DSMT4">
                  <p:embed/>
                </p:oleObj>
              </mc:Choice>
              <mc:Fallback>
                <p:oleObj name="Equation" r:id="rId10" imgW="774360" imgH="380880" progId="Equation.DSMT4">
                  <p:embed/>
                  <p:pic>
                    <p:nvPicPr>
                      <p:cNvPr id="0" name=""/>
                      <p:cNvPicPr/>
                      <p:nvPr/>
                    </p:nvPicPr>
                    <p:blipFill>
                      <a:blip r:embed="rId11"/>
                      <a:stretch>
                        <a:fillRect/>
                      </a:stretch>
                    </p:blipFill>
                    <p:spPr>
                      <a:xfrm>
                        <a:off x="1186932" y="1688978"/>
                        <a:ext cx="774700" cy="381000"/>
                      </a:xfrm>
                      <a:prstGeom prst="rect">
                        <a:avLst/>
                      </a:prstGeom>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1185854978"/>
              </p:ext>
            </p:extLst>
          </p:nvPr>
        </p:nvGraphicFramePr>
        <p:xfrm>
          <a:off x="1993900" y="3317875"/>
          <a:ext cx="5156200" cy="901700"/>
        </p:xfrm>
        <a:graphic>
          <a:graphicData uri="http://schemas.openxmlformats.org/presentationml/2006/ole">
            <mc:AlternateContent xmlns:mc="http://schemas.openxmlformats.org/markup-compatibility/2006">
              <mc:Choice xmlns:v="urn:schemas-microsoft-com:vml" Requires="v">
                <p:oleObj spid="_x0000_s385660" name="Equation" r:id="rId12" imgW="5155920" imgH="901440" progId="Equation.DSMT4">
                  <p:embed/>
                </p:oleObj>
              </mc:Choice>
              <mc:Fallback>
                <p:oleObj name="Equation" r:id="rId12" imgW="5155920" imgH="901440" progId="Equation.DSMT4">
                  <p:embed/>
                  <p:pic>
                    <p:nvPicPr>
                      <p:cNvPr id="0" name=""/>
                      <p:cNvPicPr/>
                      <p:nvPr/>
                    </p:nvPicPr>
                    <p:blipFill>
                      <a:blip r:embed="rId13"/>
                      <a:stretch>
                        <a:fillRect/>
                      </a:stretch>
                    </p:blipFill>
                    <p:spPr>
                      <a:xfrm>
                        <a:off x="1993900" y="3317875"/>
                        <a:ext cx="5156200" cy="901700"/>
                      </a:xfrm>
                      <a:prstGeom prst="rect">
                        <a:avLst/>
                      </a:prstGeom>
                    </p:spPr>
                  </p:pic>
                </p:oleObj>
              </mc:Fallback>
            </mc:AlternateContent>
          </a:graphicData>
        </a:graphic>
      </p:graphicFrame>
      <p:graphicFrame>
        <p:nvGraphicFramePr>
          <p:cNvPr id="54" name="对象 53"/>
          <p:cNvGraphicFramePr>
            <a:graphicFrameLocks noChangeAspect="1"/>
          </p:cNvGraphicFramePr>
          <p:nvPr>
            <p:extLst>
              <p:ext uri="{D42A27DB-BD31-4B8C-83A1-F6EECF244321}">
                <p14:modId xmlns:p14="http://schemas.microsoft.com/office/powerpoint/2010/main" val="1922778791"/>
              </p:ext>
            </p:extLst>
          </p:nvPr>
        </p:nvGraphicFramePr>
        <p:xfrm>
          <a:off x="1130170" y="5046740"/>
          <a:ext cx="850900" cy="355600"/>
        </p:xfrm>
        <a:graphic>
          <a:graphicData uri="http://schemas.openxmlformats.org/presentationml/2006/ole">
            <mc:AlternateContent xmlns:mc="http://schemas.openxmlformats.org/markup-compatibility/2006">
              <mc:Choice xmlns:v="urn:schemas-microsoft-com:vml" Requires="v">
                <p:oleObj spid="_x0000_s385661" name="Equation" r:id="rId14" imgW="850680" imgH="355320" progId="Equation.DSMT4">
                  <p:embed/>
                </p:oleObj>
              </mc:Choice>
              <mc:Fallback>
                <p:oleObj name="Equation" r:id="rId14" imgW="850680" imgH="355320" progId="Equation.DSMT4">
                  <p:embed/>
                  <p:pic>
                    <p:nvPicPr>
                      <p:cNvPr id="37" name="对象 36"/>
                      <p:cNvPicPr/>
                      <p:nvPr/>
                    </p:nvPicPr>
                    <p:blipFill>
                      <a:blip r:embed="rId15"/>
                      <a:stretch>
                        <a:fillRect/>
                      </a:stretch>
                    </p:blipFill>
                    <p:spPr>
                      <a:xfrm>
                        <a:off x="1130170" y="5046740"/>
                        <a:ext cx="850900" cy="355600"/>
                      </a:xfrm>
                      <a:prstGeom prst="rect">
                        <a:avLst/>
                      </a:prstGeom>
                    </p:spPr>
                  </p:pic>
                </p:oleObj>
              </mc:Fallback>
            </mc:AlternateContent>
          </a:graphicData>
        </a:graphic>
      </p:graphicFrame>
      <p:graphicFrame>
        <p:nvGraphicFramePr>
          <p:cNvPr id="55" name="对象 54"/>
          <p:cNvGraphicFramePr>
            <a:graphicFrameLocks noChangeAspect="1"/>
          </p:cNvGraphicFramePr>
          <p:nvPr>
            <p:extLst>
              <p:ext uri="{D42A27DB-BD31-4B8C-83A1-F6EECF244321}">
                <p14:modId xmlns:p14="http://schemas.microsoft.com/office/powerpoint/2010/main" val="174815432"/>
              </p:ext>
            </p:extLst>
          </p:nvPr>
        </p:nvGraphicFramePr>
        <p:xfrm>
          <a:off x="4581525" y="5068888"/>
          <a:ext cx="304800" cy="330200"/>
        </p:xfrm>
        <a:graphic>
          <a:graphicData uri="http://schemas.openxmlformats.org/presentationml/2006/ole">
            <mc:AlternateContent xmlns:mc="http://schemas.openxmlformats.org/markup-compatibility/2006">
              <mc:Choice xmlns:v="urn:schemas-microsoft-com:vml" Requires="v">
                <p:oleObj spid="_x0000_s385662" name="Equation" r:id="rId16" imgW="304560" imgH="330120" progId="Equation.DSMT4">
                  <p:embed/>
                </p:oleObj>
              </mc:Choice>
              <mc:Fallback>
                <p:oleObj name="Equation" r:id="rId16" imgW="304560" imgH="330120" progId="Equation.DSMT4">
                  <p:embed/>
                  <p:pic>
                    <p:nvPicPr>
                      <p:cNvPr id="39" name="对象 38"/>
                      <p:cNvPicPr/>
                      <p:nvPr/>
                    </p:nvPicPr>
                    <p:blipFill>
                      <a:blip r:embed="rId17"/>
                      <a:stretch>
                        <a:fillRect/>
                      </a:stretch>
                    </p:blipFill>
                    <p:spPr>
                      <a:xfrm>
                        <a:off x="4581525" y="5068888"/>
                        <a:ext cx="304800" cy="330200"/>
                      </a:xfrm>
                      <a:prstGeom prst="rect">
                        <a:avLst/>
                      </a:prstGeom>
                    </p:spPr>
                  </p:pic>
                </p:oleObj>
              </mc:Fallback>
            </mc:AlternateContent>
          </a:graphicData>
        </a:graphic>
      </p:graphicFrame>
      <p:graphicFrame>
        <p:nvGraphicFramePr>
          <p:cNvPr id="57" name="对象 56"/>
          <p:cNvGraphicFramePr>
            <a:graphicFrameLocks noChangeAspect="1"/>
          </p:cNvGraphicFramePr>
          <p:nvPr>
            <p:extLst>
              <p:ext uri="{D42A27DB-BD31-4B8C-83A1-F6EECF244321}">
                <p14:modId xmlns:p14="http://schemas.microsoft.com/office/powerpoint/2010/main" val="2525162374"/>
              </p:ext>
            </p:extLst>
          </p:nvPr>
        </p:nvGraphicFramePr>
        <p:xfrm>
          <a:off x="1130170" y="5401917"/>
          <a:ext cx="850900" cy="355600"/>
        </p:xfrm>
        <a:graphic>
          <a:graphicData uri="http://schemas.openxmlformats.org/presentationml/2006/ole">
            <mc:AlternateContent xmlns:mc="http://schemas.openxmlformats.org/markup-compatibility/2006">
              <mc:Choice xmlns:v="urn:schemas-microsoft-com:vml" Requires="v">
                <p:oleObj spid="_x0000_s385663" name="Equation" r:id="rId18" imgW="850680" imgH="355320" progId="Equation.DSMT4">
                  <p:embed/>
                </p:oleObj>
              </mc:Choice>
              <mc:Fallback>
                <p:oleObj name="Equation" r:id="rId18" imgW="850680" imgH="355320" progId="Equation.DSMT4">
                  <p:embed/>
                  <p:pic>
                    <p:nvPicPr>
                      <p:cNvPr id="54" name="对象 53"/>
                      <p:cNvPicPr/>
                      <p:nvPr/>
                    </p:nvPicPr>
                    <p:blipFill>
                      <a:blip r:embed="rId19"/>
                      <a:stretch>
                        <a:fillRect/>
                      </a:stretch>
                    </p:blipFill>
                    <p:spPr>
                      <a:xfrm>
                        <a:off x="1130170" y="5401917"/>
                        <a:ext cx="850900" cy="355600"/>
                      </a:xfrm>
                      <a:prstGeom prst="rect">
                        <a:avLst/>
                      </a:prstGeom>
                    </p:spPr>
                  </p:pic>
                </p:oleObj>
              </mc:Fallback>
            </mc:AlternateContent>
          </a:graphicData>
        </a:graphic>
      </p:graphicFrame>
      <p:graphicFrame>
        <p:nvGraphicFramePr>
          <p:cNvPr id="61" name="对象 60"/>
          <p:cNvGraphicFramePr>
            <a:graphicFrameLocks noChangeAspect="1"/>
          </p:cNvGraphicFramePr>
          <p:nvPr>
            <p:extLst>
              <p:ext uri="{D42A27DB-BD31-4B8C-83A1-F6EECF244321}">
                <p14:modId xmlns:p14="http://schemas.microsoft.com/office/powerpoint/2010/main" val="1428072423"/>
              </p:ext>
            </p:extLst>
          </p:nvPr>
        </p:nvGraphicFramePr>
        <p:xfrm>
          <a:off x="7122628" y="5075684"/>
          <a:ext cx="292100" cy="330200"/>
        </p:xfrm>
        <a:graphic>
          <a:graphicData uri="http://schemas.openxmlformats.org/presentationml/2006/ole">
            <mc:AlternateContent xmlns:mc="http://schemas.openxmlformats.org/markup-compatibility/2006">
              <mc:Choice xmlns:v="urn:schemas-microsoft-com:vml" Requires="v">
                <p:oleObj spid="_x0000_s385664" name="Equation" r:id="rId20" imgW="291960" imgH="330120" progId="Equation.DSMT4">
                  <p:embed/>
                </p:oleObj>
              </mc:Choice>
              <mc:Fallback>
                <p:oleObj name="Equation" r:id="rId20" imgW="291960" imgH="330120" progId="Equation.DSMT4">
                  <p:embed/>
                  <p:pic>
                    <p:nvPicPr>
                      <p:cNvPr id="56" name="对象 55"/>
                      <p:cNvPicPr/>
                      <p:nvPr/>
                    </p:nvPicPr>
                    <p:blipFill>
                      <a:blip r:embed="rId21"/>
                      <a:stretch>
                        <a:fillRect/>
                      </a:stretch>
                    </p:blipFill>
                    <p:spPr>
                      <a:xfrm>
                        <a:off x="7122628" y="5075684"/>
                        <a:ext cx="292100" cy="33020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2661713743"/>
              </p:ext>
            </p:extLst>
          </p:nvPr>
        </p:nvGraphicFramePr>
        <p:xfrm>
          <a:off x="2344812" y="1720306"/>
          <a:ext cx="304800" cy="330200"/>
        </p:xfrm>
        <a:graphic>
          <a:graphicData uri="http://schemas.openxmlformats.org/presentationml/2006/ole">
            <mc:AlternateContent xmlns:mc="http://schemas.openxmlformats.org/markup-compatibility/2006">
              <mc:Choice xmlns:v="urn:schemas-microsoft-com:vml" Requires="v">
                <p:oleObj spid="_x0000_s385665" name="Equation" r:id="rId22" imgW="304560" imgH="330120" progId="Equation.DSMT4">
                  <p:embed/>
                </p:oleObj>
              </mc:Choice>
              <mc:Fallback>
                <p:oleObj name="Equation" r:id="rId22" imgW="304560" imgH="330120" progId="Equation.DSMT4">
                  <p:embed/>
                  <p:pic>
                    <p:nvPicPr>
                      <p:cNvPr id="2" name="对象 1"/>
                      <p:cNvPicPr/>
                      <p:nvPr/>
                    </p:nvPicPr>
                    <p:blipFill>
                      <a:blip r:embed="rId23"/>
                      <a:stretch>
                        <a:fillRect/>
                      </a:stretch>
                    </p:blipFill>
                    <p:spPr>
                      <a:xfrm>
                        <a:off x="2344812" y="1720306"/>
                        <a:ext cx="304800" cy="330200"/>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1710147884"/>
              </p:ext>
            </p:extLst>
          </p:nvPr>
        </p:nvGraphicFramePr>
        <p:xfrm>
          <a:off x="2445225" y="1939216"/>
          <a:ext cx="4177349" cy="662116"/>
        </p:xfrm>
        <a:graphic>
          <a:graphicData uri="http://schemas.openxmlformats.org/presentationml/2006/ole">
            <mc:AlternateContent xmlns:mc="http://schemas.openxmlformats.org/markup-compatibility/2006">
              <mc:Choice xmlns:v="urn:schemas-microsoft-com:vml" Requires="v">
                <p:oleObj spid="_x0000_s385666" name="Equation" r:id="rId24" imgW="4406760" imgH="698400" progId="Equation.DSMT4">
                  <p:embed/>
                </p:oleObj>
              </mc:Choice>
              <mc:Fallback>
                <p:oleObj name="Equation" r:id="rId24" imgW="4406760" imgH="698400" progId="Equation.DSMT4">
                  <p:embed/>
                  <p:pic>
                    <p:nvPicPr>
                      <p:cNvPr id="47" name="对象 46"/>
                      <p:cNvPicPr/>
                      <p:nvPr/>
                    </p:nvPicPr>
                    <p:blipFill>
                      <a:blip r:embed="rId25"/>
                      <a:stretch>
                        <a:fillRect/>
                      </a:stretch>
                    </p:blipFill>
                    <p:spPr>
                      <a:xfrm>
                        <a:off x="2445225" y="1939216"/>
                        <a:ext cx="4177349" cy="662116"/>
                      </a:xfrm>
                      <a:prstGeom prst="rect">
                        <a:avLst/>
                      </a:prstGeom>
                    </p:spPr>
                  </p:pic>
                </p:oleObj>
              </mc:Fallback>
            </mc:AlternateContent>
          </a:graphicData>
        </a:graphic>
      </p:graphicFrame>
      <p:graphicFrame>
        <p:nvGraphicFramePr>
          <p:cNvPr id="36" name="对象 35"/>
          <p:cNvGraphicFramePr>
            <a:graphicFrameLocks noChangeAspect="1"/>
          </p:cNvGraphicFramePr>
          <p:nvPr>
            <p:extLst>
              <p:ext uri="{D42A27DB-BD31-4B8C-83A1-F6EECF244321}">
                <p14:modId xmlns:p14="http://schemas.microsoft.com/office/powerpoint/2010/main" val="2701157934"/>
              </p:ext>
            </p:extLst>
          </p:nvPr>
        </p:nvGraphicFramePr>
        <p:xfrm>
          <a:off x="1038797" y="2539505"/>
          <a:ext cx="1384300" cy="330200"/>
        </p:xfrm>
        <a:graphic>
          <a:graphicData uri="http://schemas.openxmlformats.org/presentationml/2006/ole">
            <mc:AlternateContent xmlns:mc="http://schemas.openxmlformats.org/markup-compatibility/2006">
              <mc:Choice xmlns:v="urn:schemas-microsoft-com:vml" Requires="v">
                <p:oleObj spid="_x0000_s385667" name="Equation" r:id="rId26" imgW="1384200" imgH="330120" progId="Equation.DSMT4">
                  <p:embed/>
                </p:oleObj>
              </mc:Choice>
              <mc:Fallback>
                <p:oleObj name="Equation" r:id="rId26" imgW="1384200" imgH="330120" progId="Equation.DSMT4">
                  <p:embed/>
                  <p:pic>
                    <p:nvPicPr>
                      <p:cNvPr id="47" name="对象 46"/>
                      <p:cNvPicPr/>
                      <p:nvPr/>
                    </p:nvPicPr>
                    <p:blipFill>
                      <a:blip r:embed="rId27"/>
                      <a:stretch>
                        <a:fillRect/>
                      </a:stretch>
                    </p:blipFill>
                    <p:spPr>
                      <a:xfrm>
                        <a:off x="1038797" y="2539505"/>
                        <a:ext cx="1384300" cy="330200"/>
                      </a:xfrm>
                      <a:prstGeom prst="rect">
                        <a:avLst/>
                      </a:prstGeom>
                    </p:spPr>
                  </p:pic>
                </p:oleObj>
              </mc:Fallback>
            </mc:AlternateContent>
          </a:graphicData>
        </a:graphic>
      </p:graphicFrame>
      <p:graphicFrame>
        <p:nvGraphicFramePr>
          <p:cNvPr id="64" name="对象 63"/>
          <p:cNvGraphicFramePr>
            <a:graphicFrameLocks noChangeAspect="1"/>
          </p:cNvGraphicFramePr>
          <p:nvPr>
            <p:extLst>
              <p:ext uri="{D42A27DB-BD31-4B8C-83A1-F6EECF244321}">
                <p14:modId xmlns:p14="http://schemas.microsoft.com/office/powerpoint/2010/main" val="2730953760"/>
              </p:ext>
            </p:extLst>
          </p:nvPr>
        </p:nvGraphicFramePr>
        <p:xfrm>
          <a:off x="8035124" y="2779330"/>
          <a:ext cx="952500" cy="381000"/>
        </p:xfrm>
        <a:graphic>
          <a:graphicData uri="http://schemas.openxmlformats.org/presentationml/2006/ole">
            <mc:AlternateContent xmlns:mc="http://schemas.openxmlformats.org/markup-compatibility/2006">
              <mc:Choice xmlns:v="urn:schemas-microsoft-com:vml" Requires="v">
                <p:oleObj spid="_x0000_s385668" name="Equation" r:id="rId28" imgW="952200" imgH="380880" progId="Equation.DSMT4">
                  <p:embed/>
                </p:oleObj>
              </mc:Choice>
              <mc:Fallback>
                <p:oleObj name="Equation" r:id="rId28" imgW="952200" imgH="380880" progId="Equation.DSMT4">
                  <p:embed/>
                  <p:pic>
                    <p:nvPicPr>
                      <p:cNvPr id="41" name="对象 40"/>
                      <p:cNvPicPr/>
                      <p:nvPr/>
                    </p:nvPicPr>
                    <p:blipFill>
                      <a:blip r:embed="rId29"/>
                      <a:stretch>
                        <a:fillRect/>
                      </a:stretch>
                    </p:blipFill>
                    <p:spPr>
                      <a:xfrm>
                        <a:off x="8035124" y="2779330"/>
                        <a:ext cx="952500" cy="381000"/>
                      </a:xfrm>
                      <a:prstGeom prst="rect">
                        <a:avLst/>
                      </a:prstGeom>
                    </p:spPr>
                  </p:pic>
                </p:oleObj>
              </mc:Fallback>
            </mc:AlternateContent>
          </a:graphicData>
        </a:graphic>
      </p:graphicFrame>
      <p:graphicFrame>
        <p:nvGraphicFramePr>
          <p:cNvPr id="65" name="对象 64"/>
          <p:cNvGraphicFramePr>
            <a:graphicFrameLocks noChangeAspect="1"/>
          </p:cNvGraphicFramePr>
          <p:nvPr>
            <p:extLst>
              <p:ext uri="{D42A27DB-BD31-4B8C-83A1-F6EECF244321}">
                <p14:modId xmlns:p14="http://schemas.microsoft.com/office/powerpoint/2010/main" val="3382116618"/>
              </p:ext>
            </p:extLst>
          </p:nvPr>
        </p:nvGraphicFramePr>
        <p:xfrm>
          <a:off x="2159473" y="3097357"/>
          <a:ext cx="304800" cy="330200"/>
        </p:xfrm>
        <a:graphic>
          <a:graphicData uri="http://schemas.openxmlformats.org/presentationml/2006/ole">
            <mc:AlternateContent xmlns:mc="http://schemas.openxmlformats.org/markup-compatibility/2006">
              <mc:Choice xmlns:v="urn:schemas-microsoft-com:vml" Requires="v">
                <p:oleObj spid="_x0000_s385669" name="Equation" r:id="rId30" imgW="304560" imgH="330120" progId="Equation.DSMT4">
                  <p:embed/>
                </p:oleObj>
              </mc:Choice>
              <mc:Fallback>
                <p:oleObj name="Equation" r:id="rId30" imgW="304560" imgH="330120" progId="Equation.DSMT4">
                  <p:embed/>
                  <p:pic>
                    <p:nvPicPr>
                      <p:cNvPr id="34" name="对象 33"/>
                      <p:cNvPicPr/>
                      <p:nvPr/>
                    </p:nvPicPr>
                    <p:blipFill>
                      <a:blip r:embed="rId23"/>
                      <a:stretch>
                        <a:fillRect/>
                      </a:stretch>
                    </p:blipFill>
                    <p:spPr>
                      <a:xfrm>
                        <a:off x="2159473" y="3097357"/>
                        <a:ext cx="304800" cy="330200"/>
                      </a:xfrm>
                      <a:prstGeom prst="rect">
                        <a:avLst/>
                      </a:prstGeom>
                    </p:spPr>
                  </p:pic>
                </p:oleObj>
              </mc:Fallback>
            </mc:AlternateContent>
          </a:graphicData>
        </a:graphic>
      </p:graphicFrame>
      <p:graphicFrame>
        <p:nvGraphicFramePr>
          <p:cNvPr id="66" name="对象 65"/>
          <p:cNvGraphicFramePr>
            <a:graphicFrameLocks noChangeAspect="1"/>
          </p:cNvGraphicFramePr>
          <p:nvPr>
            <p:extLst>
              <p:ext uri="{D42A27DB-BD31-4B8C-83A1-F6EECF244321}">
                <p14:modId xmlns:p14="http://schemas.microsoft.com/office/powerpoint/2010/main" val="3700644685"/>
              </p:ext>
            </p:extLst>
          </p:nvPr>
        </p:nvGraphicFramePr>
        <p:xfrm>
          <a:off x="2852478" y="5389370"/>
          <a:ext cx="292100" cy="330200"/>
        </p:xfrm>
        <a:graphic>
          <a:graphicData uri="http://schemas.openxmlformats.org/presentationml/2006/ole">
            <mc:AlternateContent xmlns:mc="http://schemas.openxmlformats.org/markup-compatibility/2006">
              <mc:Choice xmlns:v="urn:schemas-microsoft-com:vml" Requires="v">
                <p:oleObj spid="_x0000_s385670" name="Equation" r:id="rId31" imgW="291960" imgH="330120" progId="Equation.DSMT4">
                  <p:embed/>
                </p:oleObj>
              </mc:Choice>
              <mc:Fallback>
                <p:oleObj name="Equation" r:id="rId31" imgW="291960" imgH="330120" progId="Equation.DSMT4">
                  <p:embed/>
                  <p:pic>
                    <p:nvPicPr>
                      <p:cNvPr id="61" name="对象 60"/>
                      <p:cNvPicPr/>
                      <p:nvPr/>
                    </p:nvPicPr>
                    <p:blipFill>
                      <a:blip r:embed="rId21"/>
                      <a:stretch>
                        <a:fillRect/>
                      </a:stretch>
                    </p:blipFill>
                    <p:spPr>
                      <a:xfrm>
                        <a:off x="2852478" y="5389370"/>
                        <a:ext cx="292100" cy="330200"/>
                      </a:xfrm>
                      <a:prstGeom prst="rect">
                        <a:avLst/>
                      </a:prstGeom>
                    </p:spPr>
                  </p:pic>
                </p:oleObj>
              </mc:Fallback>
            </mc:AlternateContent>
          </a:graphicData>
        </a:graphic>
      </p:graphicFrame>
    </p:spTree>
    <p:extLst>
      <p:ext uri="{BB962C8B-B14F-4D97-AF65-F5344CB8AC3E}">
        <p14:creationId xmlns:p14="http://schemas.microsoft.com/office/powerpoint/2010/main" val="305307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14</a:t>
            </a:fld>
            <a:endParaRPr lang="en-US" altLang="zh-CN"/>
          </a:p>
        </p:txBody>
      </p:sp>
      <p:sp>
        <p:nvSpPr>
          <p:cNvPr id="5" name="Rectangle 2"/>
          <p:cNvSpPr>
            <a:spLocks noGrp="1" noChangeArrowheads="1"/>
          </p:cNvSpPr>
          <p:nvPr>
            <p:ph type="title"/>
          </p:nvPr>
        </p:nvSpPr>
        <p:spPr>
          <a:xfrm>
            <a:off x="152400" y="228600"/>
            <a:ext cx="8763000" cy="685800"/>
          </a:xfrm>
        </p:spPr>
        <p:txBody>
          <a:bodyPr/>
          <a:lstStyle/>
          <a:p>
            <a:pPr eaLnBrk="1" hangingPunct="1"/>
            <a:r>
              <a:rPr lang="en-US" altLang="zh-CN" sz="3200" dirty="0" smtClean="0">
                <a:ea typeface="宋体" charset="-122"/>
              </a:rPr>
              <a:t>An example</a:t>
            </a:r>
          </a:p>
        </p:txBody>
      </p:sp>
      <p:sp>
        <p:nvSpPr>
          <p:cNvPr id="8" name="TextBox 1"/>
          <p:cNvSpPr txBox="1">
            <a:spLocks noChangeArrowheads="1"/>
          </p:cNvSpPr>
          <p:nvPr/>
        </p:nvSpPr>
        <p:spPr bwMode="auto">
          <a:xfrm>
            <a:off x="838199" y="6019800"/>
            <a:ext cx="7543801"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By carefully designing </a:t>
            </a:r>
            <a:r>
              <a:rPr lang="en-US" altLang="zh-CN" sz="2000" b="1" dirty="0" err="1" smtClean="0">
                <a:solidFill>
                  <a:srgbClr val="FFFF00"/>
                </a:solidFill>
              </a:rPr>
              <a:t>BWins</a:t>
            </a:r>
            <a:r>
              <a:rPr lang="en-US" altLang="zh-CN" sz="2000" b="1" dirty="0" smtClean="0">
                <a:solidFill>
                  <a:srgbClr val="FFFF00"/>
                </a:solidFill>
              </a:rPr>
              <a:t>, we can efficiently estimate </a:t>
            </a:r>
            <a:endParaRPr lang="zh-CN" altLang="en-US" sz="2000" b="1" dirty="0">
              <a:solidFill>
                <a:srgbClr val="FFFF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548744574"/>
              </p:ext>
            </p:extLst>
          </p:nvPr>
        </p:nvGraphicFramePr>
        <p:xfrm>
          <a:off x="7924801" y="6042055"/>
          <a:ext cx="342900" cy="355600"/>
        </p:xfrm>
        <a:graphic>
          <a:graphicData uri="http://schemas.openxmlformats.org/presentationml/2006/ole">
            <mc:AlternateContent xmlns:mc="http://schemas.openxmlformats.org/markup-compatibility/2006">
              <mc:Choice xmlns:v="urn:schemas-microsoft-com:vml" Requires="v">
                <p:oleObj spid="_x0000_s387093" name="Equation" r:id="rId4" imgW="342720" imgH="355320" progId="Equation.DSMT4">
                  <p:embed/>
                </p:oleObj>
              </mc:Choice>
              <mc:Fallback>
                <p:oleObj name="Equation" r:id="rId4" imgW="342720" imgH="355320" progId="Equation.DSMT4">
                  <p:embed/>
                  <p:pic>
                    <p:nvPicPr>
                      <p:cNvPr id="0" name=""/>
                      <p:cNvPicPr/>
                      <p:nvPr/>
                    </p:nvPicPr>
                    <p:blipFill>
                      <a:blip r:embed="rId5"/>
                      <a:stretch>
                        <a:fillRect/>
                      </a:stretch>
                    </p:blipFill>
                    <p:spPr>
                      <a:xfrm>
                        <a:off x="7924801" y="6042055"/>
                        <a:ext cx="342900" cy="3556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13790807"/>
              </p:ext>
            </p:extLst>
          </p:nvPr>
        </p:nvGraphicFramePr>
        <p:xfrm>
          <a:off x="134545" y="1762095"/>
          <a:ext cx="8811721" cy="3679855"/>
        </p:xfrm>
        <a:graphic>
          <a:graphicData uri="http://schemas.openxmlformats.org/presentationml/2006/ole">
            <mc:AlternateContent xmlns:mc="http://schemas.openxmlformats.org/markup-compatibility/2006">
              <mc:Choice xmlns:v="urn:schemas-microsoft-com:vml" Requires="v">
                <p:oleObj spid="_x0000_s387094" name="Visio" r:id="rId6" imgW="2095039" imgH="820402" progId="Visio.Drawing.11">
                  <p:embed/>
                </p:oleObj>
              </mc:Choice>
              <mc:Fallback>
                <p:oleObj name="Visio" r:id="rId6" imgW="2095039" imgH="820402" progId="Visio.Drawing.11">
                  <p:embed/>
                  <p:pic>
                    <p:nvPicPr>
                      <p:cNvPr id="0" name=""/>
                      <p:cNvPicPr/>
                      <p:nvPr/>
                    </p:nvPicPr>
                    <p:blipFill>
                      <a:blip r:embed="rId7"/>
                      <a:stretch>
                        <a:fillRect/>
                      </a:stretch>
                    </p:blipFill>
                    <p:spPr>
                      <a:xfrm>
                        <a:off x="134545" y="1762095"/>
                        <a:ext cx="8811721" cy="3679855"/>
                      </a:xfrm>
                      <a:prstGeom prst="rect">
                        <a:avLst/>
                      </a:prstGeom>
                    </p:spPr>
                  </p:pic>
                </p:oleObj>
              </mc:Fallback>
            </mc:AlternateContent>
          </a:graphicData>
        </a:graphic>
      </p:graphicFrame>
    </p:spTree>
    <p:extLst>
      <p:ext uri="{BB962C8B-B14F-4D97-AF65-F5344CB8AC3E}">
        <p14:creationId xmlns:p14="http://schemas.microsoft.com/office/powerpoint/2010/main" val="342973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Design the beamspace window</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15</a:t>
            </a:fld>
            <a:endParaRPr lang="en-US" altLang="zh-CN"/>
          </a:p>
        </p:txBody>
      </p:sp>
      <p:sp>
        <p:nvSpPr>
          <p:cNvPr id="5" name="Rectangle 3"/>
          <p:cNvSpPr txBox="1">
            <a:spLocks noChangeArrowheads="1"/>
          </p:cNvSpPr>
          <p:nvPr/>
        </p:nvSpPr>
        <p:spPr bwMode="auto">
          <a:xfrm>
            <a:off x="76200" y="1143000"/>
            <a:ext cx="9144000" cy="53224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How to select </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If       is too large or too small </a:t>
            </a:r>
            <a:r>
              <a:rPr lang="zh-CN" altLang="en-US" sz="2000" kern="0" dirty="0" smtClean="0">
                <a:solidFill>
                  <a:srgbClr val="000000"/>
                </a:solidFill>
                <a:latin typeface="+mn-lt"/>
                <a:sym typeface="Wingdings" pitchFamily="2" charset="2"/>
              </a:rPr>
              <a:t>→ </a:t>
            </a:r>
            <a:r>
              <a:rPr lang="en-US" altLang="zh-CN" sz="2000" b="1" kern="0" dirty="0" smtClean="0">
                <a:solidFill>
                  <a:srgbClr val="C00000"/>
                </a:solidFill>
                <a:latin typeface="+mn-lt"/>
                <a:sym typeface="Wingdings" pitchFamily="2" charset="2"/>
              </a:rPr>
              <a:t>multiple</a:t>
            </a:r>
            <a:r>
              <a:rPr lang="en-US" altLang="zh-CN" sz="2000" kern="0" dirty="0" smtClean="0">
                <a:solidFill>
                  <a:srgbClr val="000000"/>
                </a:solidFill>
                <a:latin typeface="+mn-lt"/>
                <a:sym typeface="Wingdings" pitchFamily="2" charset="2"/>
              </a:rPr>
              <a:t> BWs capture the similar power</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     : make the power leakage incurred by               </a:t>
            </a:r>
            <a:r>
              <a:rPr lang="en-US" altLang="zh-CN" sz="2000" b="1" kern="0" dirty="0" smtClean="0">
                <a:solidFill>
                  <a:srgbClr val="C00000"/>
                </a:solidFill>
                <a:latin typeface="+mn-lt"/>
                <a:sym typeface="Wingdings" pitchFamily="2" charset="2"/>
              </a:rPr>
              <a:t>as much as possible </a:t>
            </a:r>
          </a:p>
        </p:txBody>
      </p:sp>
      <p:graphicFrame>
        <p:nvGraphicFramePr>
          <p:cNvPr id="10" name="对象 9"/>
          <p:cNvGraphicFramePr>
            <a:graphicFrameLocks noChangeAspect="1"/>
          </p:cNvGraphicFramePr>
          <p:nvPr>
            <p:extLst>
              <p:ext uri="{D42A27DB-BD31-4B8C-83A1-F6EECF244321}">
                <p14:modId xmlns:p14="http://schemas.microsoft.com/office/powerpoint/2010/main" val="2028542300"/>
              </p:ext>
            </p:extLst>
          </p:nvPr>
        </p:nvGraphicFramePr>
        <p:xfrm>
          <a:off x="2590800" y="1200560"/>
          <a:ext cx="342900" cy="381000"/>
        </p:xfrm>
        <a:graphic>
          <a:graphicData uri="http://schemas.openxmlformats.org/presentationml/2006/ole">
            <mc:AlternateContent xmlns:mc="http://schemas.openxmlformats.org/markup-compatibility/2006">
              <mc:Choice xmlns:v="urn:schemas-microsoft-com:vml" Requires="v">
                <p:oleObj spid="_x0000_s375150" name="Equation" r:id="rId4" imgW="342720" imgH="380880" progId="Equation.DSMT4">
                  <p:embed/>
                </p:oleObj>
              </mc:Choice>
              <mc:Fallback>
                <p:oleObj name="Equation" r:id="rId4" imgW="342720" imgH="380880" progId="Equation.DSMT4">
                  <p:embed/>
                  <p:pic>
                    <p:nvPicPr>
                      <p:cNvPr id="40" name="对象 39"/>
                      <p:cNvPicPr/>
                      <p:nvPr/>
                    </p:nvPicPr>
                    <p:blipFill>
                      <a:blip r:embed="rId5"/>
                      <a:stretch>
                        <a:fillRect/>
                      </a:stretch>
                    </p:blipFill>
                    <p:spPr>
                      <a:xfrm>
                        <a:off x="2590800" y="1200560"/>
                        <a:ext cx="342900" cy="3810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88500878"/>
              </p:ext>
            </p:extLst>
          </p:nvPr>
        </p:nvGraphicFramePr>
        <p:xfrm>
          <a:off x="1133669" y="1636871"/>
          <a:ext cx="292100" cy="330200"/>
        </p:xfrm>
        <a:graphic>
          <a:graphicData uri="http://schemas.openxmlformats.org/presentationml/2006/ole">
            <mc:AlternateContent xmlns:mc="http://schemas.openxmlformats.org/markup-compatibility/2006">
              <mc:Choice xmlns:v="urn:schemas-microsoft-com:vml" Requires="v">
                <p:oleObj spid="_x0000_s375151" name="Equation" r:id="rId6" imgW="291960" imgH="330120" progId="Equation.DSMT4">
                  <p:embed/>
                </p:oleObj>
              </mc:Choice>
              <mc:Fallback>
                <p:oleObj name="Equation" r:id="rId6" imgW="291960" imgH="330120" progId="Equation.DSMT4">
                  <p:embed/>
                  <p:pic>
                    <p:nvPicPr>
                      <p:cNvPr id="10" name="对象 9"/>
                      <p:cNvPicPr/>
                      <p:nvPr/>
                    </p:nvPicPr>
                    <p:blipFill>
                      <a:blip r:embed="rId7"/>
                      <a:stretch>
                        <a:fillRect/>
                      </a:stretch>
                    </p:blipFill>
                    <p:spPr>
                      <a:xfrm>
                        <a:off x="1133669" y="1636871"/>
                        <a:ext cx="292100" cy="3302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464949655"/>
              </p:ext>
            </p:extLst>
          </p:nvPr>
        </p:nvGraphicFramePr>
        <p:xfrm>
          <a:off x="888224" y="1947241"/>
          <a:ext cx="292100" cy="330200"/>
        </p:xfrm>
        <a:graphic>
          <a:graphicData uri="http://schemas.openxmlformats.org/presentationml/2006/ole">
            <mc:AlternateContent xmlns:mc="http://schemas.openxmlformats.org/markup-compatibility/2006">
              <mc:Choice xmlns:v="urn:schemas-microsoft-com:vml" Requires="v">
                <p:oleObj spid="_x0000_s375152" name="Equation" r:id="rId8" imgW="291960" imgH="330120" progId="Equation.DSMT4">
                  <p:embed/>
                </p:oleObj>
              </mc:Choice>
              <mc:Fallback>
                <p:oleObj name="Equation" r:id="rId8" imgW="291960" imgH="330120" progId="Equation.DSMT4">
                  <p:embed/>
                  <p:pic>
                    <p:nvPicPr>
                      <p:cNvPr id="11" name="对象 10"/>
                      <p:cNvPicPr/>
                      <p:nvPr/>
                    </p:nvPicPr>
                    <p:blipFill>
                      <a:blip r:embed="rId9"/>
                      <a:stretch>
                        <a:fillRect/>
                      </a:stretch>
                    </p:blipFill>
                    <p:spPr>
                      <a:xfrm>
                        <a:off x="888224" y="1947241"/>
                        <a:ext cx="292100" cy="330200"/>
                      </a:xfrm>
                      <a:prstGeom prst="rect">
                        <a:avLst/>
                      </a:prstGeom>
                    </p:spPr>
                  </p:pic>
                </p:oleObj>
              </mc:Fallback>
            </mc:AlternateContent>
          </a:graphicData>
        </a:graphic>
      </p:graphicFrame>
      <p:pic>
        <p:nvPicPr>
          <p:cNvPr id="6" name="图片 5"/>
          <p:cNvPicPr>
            <a:picLocks noChangeAspect="1"/>
          </p:cNvPicPr>
          <p:nvPr/>
        </p:nvPicPr>
        <p:blipFill>
          <a:blip r:embed="rId10"/>
          <a:stretch>
            <a:fillRect/>
          </a:stretch>
        </p:blipFill>
        <p:spPr>
          <a:xfrm>
            <a:off x="2156099" y="3189592"/>
            <a:ext cx="4820913" cy="3295930"/>
          </a:xfrm>
          <a:prstGeom prst="rect">
            <a:avLst/>
          </a:prstGeom>
        </p:spPr>
      </p:pic>
      <p:graphicFrame>
        <p:nvGraphicFramePr>
          <p:cNvPr id="16" name="对象 15"/>
          <p:cNvGraphicFramePr>
            <a:graphicFrameLocks noChangeAspect="1"/>
          </p:cNvGraphicFramePr>
          <p:nvPr>
            <p:extLst>
              <p:ext uri="{D42A27DB-BD31-4B8C-83A1-F6EECF244321}">
                <p14:modId xmlns:p14="http://schemas.microsoft.com/office/powerpoint/2010/main" val="3766977398"/>
              </p:ext>
            </p:extLst>
          </p:nvPr>
        </p:nvGraphicFramePr>
        <p:xfrm>
          <a:off x="5609255" y="1921841"/>
          <a:ext cx="850900" cy="355600"/>
        </p:xfrm>
        <a:graphic>
          <a:graphicData uri="http://schemas.openxmlformats.org/presentationml/2006/ole">
            <mc:AlternateContent xmlns:mc="http://schemas.openxmlformats.org/markup-compatibility/2006">
              <mc:Choice xmlns:v="urn:schemas-microsoft-com:vml" Requires="v">
                <p:oleObj spid="_x0000_s375153" name="Equation" r:id="rId11" imgW="850680" imgH="355320" progId="Equation.DSMT4">
                  <p:embed/>
                </p:oleObj>
              </mc:Choice>
              <mc:Fallback>
                <p:oleObj name="Equation" r:id="rId11" imgW="850680" imgH="355320" progId="Equation.DSMT4">
                  <p:embed/>
                  <p:pic>
                    <p:nvPicPr>
                      <p:cNvPr id="57" name="对象 56"/>
                      <p:cNvPicPr/>
                      <p:nvPr/>
                    </p:nvPicPr>
                    <p:blipFill>
                      <a:blip r:embed="rId12"/>
                      <a:stretch>
                        <a:fillRect/>
                      </a:stretch>
                    </p:blipFill>
                    <p:spPr>
                      <a:xfrm>
                        <a:off x="5609255" y="1921841"/>
                        <a:ext cx="850900" cy="3556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90410820"/>
              </p:ext>
            </p:extLst>
          </p:nvPr>
        </p:nvGraphicFramePr>
        <p:xfrm>
          <a:off x="654956" y="2373101"/>
          <a:ext cx="7823201" cy="762000"/>
        </p:xfrm>
        <a:graphic>
          <a:graphicData uri="http://schemas.openxmlformats.org/presentationml/2006/ole">
            <mc:AlternateContent xmlns:mc="http://schemas.openxmlformats.org/markup-compatibility/2006">
              <mc:Choice xmlns:v="urn:schemas-microsoft-com:vml" Requires="v">
                <p:oleObj spid="_x0000_s375154" name="Equation" r:id="rId13" imgW="7823160" imgH="761760" progId="Equation.DSMT4">
                  <p:embed/>
                </p:oleObj>
              </mc:Choice>
              <mc:Fallback>
                <p:oleObj name="Equation" r:id="rId13" imgW="7823160" imgH="761760" progId="Equation.DSMT4">
                  <p:embed/>
                  <p:pic>
                    <p:nvPicPr>
                      <p:cNvPr id="0" name=""/>
                      <p:cNvPicPr/>
                      <p:nvPr/>
                    </p:nvPicPr>
                    <p:blipFill>
                      <a:blip r:embed="rId14"/>
                      <a:stretch>
                        <a:fillRect/>
                      </a:stretch>
                    </p:blipFill>
                    <p:spPr>
                      <a:xfrm>
                        <a:off x="654956" y="2373101"/>
                        <a:ext cx="7823201" cy="762000"/>
                      </a:xfrm>
                      <a:prstGeom prst="rect">
                        <a:avLst/>
                      </a:prstGeom>
                    </p:spPr>
                  </p:pic>
                </p:oleObj>
              </mc:Fallback>
            </mc:AlternateContent>
          </a:graphicData>
        </a:graphic>
      </p:graphicFrame>
    </p:spTree>
    <p:extLst>
      <p:ext uri="{BB962C8B-B14F-4D97-AF65-F5344CB8AC3E}">
        <p14:creationId xmlns:p14="http://schemas.microsoft.com/office/powerpoint/2010/main" val="348887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676469" y="1170993"/>
            <a:ext cx="3509548" cy="5364335"/>
          </a:xfrm>
          <a:prstGeom prst="rect">
            <a:avLst/>
          </a:prstGeom>
        </p:spPr>
      </p:pic>
      <p:sp>
        <p:nvSpPr>
          <p:cNvPr id="2" name="标题 1"/>
          <p:cNvSpPr>
            <a:spLocks noGrp="1"/>
          </p:cNvSpPr>
          <p:nvPr>
            <p:ph type="title"/>
          </p:nvPr>
        </p:nvSpPr>
        <p:spPr>
          <a:xfrm>
            <a:off x="76200" y="228600"/>
            <a:ext cx="9372600" cy="685800"/>
          </a:xfrm>
        </p:spPr>
        <p:txBody>
          <a:bodyPr/>
          <a:lstStyle/>
          <a:p>
            <a:r>
              <a:rPr lang="en-US" altLang="zh-CN" sz="3200" dirty="0" smtClean="0"/>
              <a:t>Successive support detection (SSD) algorithm</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16</a:t>
            </a:fld>
            <a:endParaRPr lang="en-US" altLang="zh-CN"/>
          </a:p>
        </p:txBody>
      </p:sp>
      <p:sp>
        <p:nvSpPr>
          <p:cNvPr id="6" name="矩形 5"/>
          <p:cNvSpPr/>
          <p:nvPr/>
        </p:nvSpPr>
        <p:spPr bwMode="auto">
          <a:xfrm>
            <a:off x="1018033" y="2188464"/>
            <a:ext cx="2971800" cy="783336"/>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cxnSp>
        <p:nvCxnSpPr>
          <p:cNvPr id="7" name="直接箭头连接符 6"/>
          <p:cNvCxnSpPr/>
          <p:nvPr/>
        </p:nvCxnSpPr>
        <p:spPr bwMode="auto">
          <a:xfrm flipV="1">
            <a:off x="4025706" y="2188464"/>
            <a:ext cx="624708" cy="272796"/>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9" name="文本框 8"/>
          <p:cNvSpPr txBox="1"/>
          <p:nvPr/>
        </p:nvSpPr>
        <p:spPr>
          <a:xfrm>
            <a:off x="4797552" y="1840108"/>
            <a:ext cx="5181600" cy="400110"/>
          </a:xfrm>
          <a:prstGeom prst="rect">
            <a:avLst/>
          </a:prstGeom>
          <a:noFill/>
        </p:spPr>
        <p:txBody>
          <a:bodyPr wrap="square" rtlCol="0">
            <a:spAutoFit/>
          </a:bodyPr>
          <a:lstStyle/>
          <a:p>
            <a:r>
              <a:rPr lang="en-US" altLang="zh-CN" sz="2000" dirty="0" smtClean="0">
                <a:solidFill>
                  <a:srgbClr val="000000"/>
                </a:solidFill>
              </a:rPr>
              <a:t>Estimate       with different </a:t>
            </a:r>
            <a:r>
              <a:rPr lang="en-US" altLang="zh-CN" sz="2000" dirty="0" err="1" smtClean="0">
                <a:solidFill>
                  <a:srgbClr val="000000"/>
                </a:solidFill>
              </a:rPr>
              <a:t>BWins</a:t>
            </a:r>
            <a:r>
              <a:rPr lang="en-US" altLang="zh-CN" sz="2000" dirty="0" smtClean="0">
                <a:solidFill>
                  <a:srgbClr val="000000"/>
                </a:solidFill>
              </a:rPr>
              <a:t> </a:t>
            </a:r>
            <a:endParaRPr lang="zh-CN" altLang="en-US" sz="2000" dirty="0">
              <a:solidFill>
                <a:srgbClr val="000000"/>
              </a:solidFill>
            </a:endParaRPr>
          </a:p>
        </p:txBody>
      </p:sp>
      <p:graphicFrame>
        <p:nvGraphicFramePr>
          <p:cNvPr id="10" name="Object 8"/>
          <p:cNvGraphicFramePr>
            <a:graphicFrameLocks noChangeAspect="1"/>
          </p:cNvGraphicFramePr>
          <p:nvPr>
            <p:extLst>
              <p:ext uri="{D42A27DB-BD31-4B8C-83A1-F6EECF244321}">
                <p14:modId xmlns:p14="http://schemas.microsoft.com/office/powerpoint/2010/main" val="2921757812"/>
              </p:ext>
            </p:extLst>
          </p:nvPr>
        </p:nvGraphicFramePr>
        <p:xfrm>
          <a:off x="5940552" y="1844054"/>
          <a:ext cx="342900" cy="355600"/>
        </p:xfrm>
        <a:graphic>
          <a:graphicData uri="http://schemas.openxmlformats.org/presentationml/2006/ole">
            <mc:AlternateContent xmlns:mc="http://schemas.openxmlformats.org/markup-compatibility/2006">
              <mc:Choice xmlns:v="urn:schemas-microsoft-com:vml" Requires="v">
                <p:oleObj spid="_x0000_s376140" name="Equation" r:id="rId5" imgW="342720" imgH="355320" progId="Equation.DSMT4">
                  <p:embed/>
                </p:oleObj>
              </mc:Choice>
              <mc:Fallback>
                <p:oleObj name="Equation" r:id="rId5" imgW="342720" imgH="355320" progId="Equation.DSMT4">
                  <p:embed/>
                  <p:pic>
                    <p:nvPicPr>
                      <p:cNvPr id="20" name="Object 8"/>
                      <p:cNvPicPr>
                        <a:picLocks noChangeAspect="1" noChangeArrowheads="1"/>
                      </p:cNvPicPr>
                      <p:nvPr/>
                    </p:nvPicPr>
                    <p:blipFill>
                      <a:blip r:embed="rId6"/>
                      <a:srcRect/>
                      <a:stretch>
                        <a:fillRect/>
                      </a:stretch>
                    </p:blipFill>
                    <p:spPr bwMode="auto">
                      <a:xfrm>
                        <a:off x="5940552" y="1844054"/>
                        <a:ext cx="342900" cy="355600"/>
                      </a:xfrm>
                      <a:prstGeom prst="rect">
                        <a:avLst/>
                      </a:prstGeom>
                      <a:noFill/>
                    </p:spPr>
                  </p:pic>
                </p:oleObj>
              </mc:Fallback>
            </mc:AlternateContent>
          </a:graphicData>
        </a:graphic>
      </p:graphicFrame>
      <p:sp>
        <p:nvSpPr>
          <p:cNvPr id="11" name="矩形 10"/>
          <p:cNvSpPr/>
          <p:nvPr/>
        </p:nvSpPr>
        <p:spPr bwMode="auto">
          <a:xfrm>
            <a:off x="1018033" y="3124200"/>
            <a:ext cx="2971800" cy="685800"/>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cxnSp>
        <p:nvCxnSpPr>
          <p:cNvPr id="12" name="直接箭头连接符 11"/>
          <p:cNvCxnSpPr/>
          <p:nvPr/>
        </p:nvCxnSpPr>
        <p:spPr bwMode="auto">
          <a:xfrm flipV="1">
            <a:off x="4025706" y="3139440"/>
            <a:ext cx="624708" cy="272796"/>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13" name="文本框 12"/>
          <p:cNvSpPr txBox="1"/>
          <p:nvPr/>
        </p:nvSpPr>
        <p:spPr>
          <a:xfrm>
            <a:off x="4800600" y="2924145"/>
            <a:ext cx="5181600" cy="400110"/>
          </a:xfrm>
          <a:prstGeom prst="rect">
            <a:avLst/>
          </a:prstGeom>
          <a:noFill/>
        </p:spPr>
        <p:txBody>
          <a:bodyPr wrap="square" rtlCol="0">
            <a:spAutoFit/>
          </a:bodyPr>
          <a:lstStyle/>
          <a:p>
            <a:r>
              <a:rPr lang="en-US" altLang="zh-CN" sz="2000" dirty="0" smtClean="0">
                <a:solidFill>
                  <a:srgbClr val="000000"/>
                </a:solidFill>
              </a:rPr>
              <a:t>Estimate       based on</a:t>
            </a:r>
            <a:endParaRPr lang="zh-CN" altLang="en-US" sz="2000" dirty="0">
              <a:solidFill>
                <a:srgbClr val="000000"/>
              </a:solidFill>
            </a:endParaRPr>
          </a:p>
        </p:txBody>
      </p:sp>
      <p:graphicFrame>
        <p:nvGraphicFramePr>
          <p:cNvPr id="14" name="Object 8"/>
          <p:cNvGraphicFramePr>
            <a:graphicFrameLocks noChangeAspect="1"/>
          </p:cNvGraphicFramePr>
          <p:nvPr>
            <p:extLst>
              <p:ext uri="{D42A27DB-BD31-4B8C-83A1-F6EECF244321}">
                <p14:modId xmlns:p14="http://schemas.microsoft.com/office/powerpoint/2010/main" val="3346815992"/>
              </p:ext>
            </p:extLst>
          </p:nvPr>
        </p:nvGraphicFramePr>
        <p:xfrm>
          <a:off x="7495032" y="2946400"/>
          <a:ext cx="342900" cy="355600"/>
        </p:xfrm>
        <a:graphic>
          <a:graphicData uri="http://schemas.openxmlformats.org/presentationml/2006/ole">
            <mc:AlternateContent xmlns:mc="http://schemas.openxmlformats.org/markup-compatibility/2006">
              <mc:Choice xmlns:v="urn:schemas-microsoft-com:vml" Requires="v">
                <p:oleObj spid="_x0000_s376141" name="Equation" r:id="rId7" imgW="342720" imgH="355320" progId="Equation.DSMT4">
                  <p:embed/>
                </p:oleObj>
              </mc:Choice>
              <mc:Fallback>
                <p:oleObj name="Equation" r:id="rId7" imgW="342720" imgH="355320" progId="Equation.DSMT4">
                  <p:embed/>
                  <p:pic>
                    <p:nvPicPr>
                      <p:cNvPr id="10" name="Object 8"/>
                      <p:cNvPicPr>
                        <a:picLocks noChangeAspect="1" noChangeArrowheads="1"/>
                      </p:cNvPicPr>
                      <p:nvPr/>
                    </p:nvPicPr>
                    <p:blipFill>
                      <a:blip r:embed="rId6"/>
                      <a:srcRect/>
                      <a:stretch>
                        <a:fillRect/>
                      </a:stretch>
                    </p:blipFill>
                    <p:spPr bwMode="auto">
                      <a:xfrm>
                        <a:off x="7495032" y="2946400"/>
                        <a:ext cx="342900" cy="355600"/>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465795240"/>
              </p:ext>
            </p:extLst>
          </p:nvPr>
        </p:nvGraphicFramePr>
        <p:xfrm>
          <a:off x="5909056" y="2974751"/>
          <a:ext cx="393700" cy="355600"/>
        </p:xfrm>
        <a:graphic>
          <a:graphicData uri="http://schemas.openxmlformats.org/presentationml/2006/ole">
            <mc:AlternateContent xmlns:mc="http://schemas.openxmlformats.org/markup-compatibility/2006">
              <mc:Choice xmlns:v="urn:schemas-microsoft-com:vml" Requires="v">
                <p:oleObj spid="_x0000_s376142" name="Equation" r:id="rId8" imgW="393480" imgH="355320" progId="Equation.DSMT4">
                  <p:embed/>
                </p:oleObj>
              </mc:Choice>
              <mc:Fallback>
                <p:oleObj name="Equation" r:id="rId8" imgW="393480" imgH="355320" progId="Equation.DSMT4">
                  <p:embed/>
                  <p:pic>
                    <p:nvPicPr>
                      <p:cNvPr id="2" name="对象 1"/>
                      <p:cNvPicPr/>
                      <p:nvPr/>
                    </p:nvPicPr>
                    <p:blipFill>
                      <a:blip r:embed="rId9"/>
                      <a:stretch>
                        <a:fillRect/>
                      </a:stretch>
                    </p:blipFill>
                    <p:spPr>
                      <a:xfrm>
                        <a:off x="5909056" y="2974751"/>
                        <a:ext cx="393700" cy="355600"/>
                      </a:xfrm>
                      <a:prstGeom prst="rect">
                        <a:avLst/>
                      </a:prstGeom>
                    </p:spPr>
                  </p:pic>
                </p:oleObj>
              </mc:Fallback>
            </mc:AlternateContent>
          </a:graphicData>
        </a:graphic>
      </p:graphicFrame>
      <p:sp>
        <p:nvSpPr>
          <p:cNvPr id="16" name="矩形 15"/>
          <p:cNvSpPr/>
          <p:nvPr/>
        </p:nvSpPr>
        <p:spPr bwMode="auto">
          <a:xfrm>
            <a:off x="1018032" y="3938016"/>
            <a:ext cx="2971800" cy="609600"/>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cxnSp>
        <p:nvCxnSpPr>
          <p:cNvPr id="17" name="直接箭头连接符 16"/>
          <p:cNvCxnSpPr/>
          <p:nvPr/>
        </p:nvCxnSpPr>
        <p:spPr bwMode="auto">
          <a:xfrm flipV="1">
            <a:off x="4025706" y="3970020"/>
            <a:ext cx="624708" cy="272796"/>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18" name="文本框 17"/>
          <p:cNvSpPr txBox="1"/>
          <p:nvPr/>
        </p:nvSpPr>
        <p:spPr>
          <a:xfrm>
            <a:off x="4797552" y="3720338"/>
            <a:ext cx="5181600" cy="400110"/>
          </a:xfrm>
          <a:prstGeom prst="rect">
            <a:avLst/>
          </a:prstGeom>
          <a:noFill/>
        </p:spPr>
        <p:txBody>
          <a:bodyPr wrap="square" rtlCol="0">
            <a:spAutoFit/>
          </a:bodyPr>
          <a:lstStyle/>
          <a:p>
            <a:r>
              <a:rPr lang="en-US" altLang="zh-CN" sz="2000" dirty="0" smtClean="0">
                <a:solidFill>
                  <a:srgbClr val="000000"/>
                </a:solidFill>
              </a:rPr>
              <a:t>Further refine</a:t>
            </a:r>
            <a:endParaRPr lang="zh-CN" altLang="en-US" sz="2000" dirty="0">
              <a:solidFill>
                <a:srgbClr val="000000"/>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2637117660"/>
              </p:ext>
            </p:extLst>
          </p:nvPr>
        </p:nvGraphicFramePr>
        <p:xfrm>
          <a:off x="6472174" y="3785930"/>
          <a:ext cx="393700" cy="355600"/>
        </p:xfrm>
        <a:graphic>
          <a:graphicData uri="http://schemas.openxmlformats.org/presentationml/2006/ole">
            <mc:AlternateContent xmlns:mc="http://schemas.openxmlformats.org/markup-compatibility/2006">
              <mc:Choice xmlns:v="urn:schemas-microsoft-com:vml" Requires="v">
                <p:oleObj spid="_x0000_s376143" name="Equation" r:id="rId10" imgW="393480" imgH="355320" progId="Equation.DSMT4">
                  <p:embed/>
                </p:oleObj>
              </mc:Choice>
              <mc:Fallback>
                <p:oleObj name="Equation" r:id="rId10" imgW="393480" imgH="355320" progId="Equation.DSMT4">
                  <p:embed/>
                  <p:pic>
                    <p:nvPicPr>
                      <p:cNvPr id="15" name="对象 14"/>
                      <p:cNvPicPr/>
                      <p:nvPr/>
                    </p:nvPicPr>
                    <p:blipFill>
                      <a:blip r:embed="rId9"/>
                      <a:stretch>
                        <a:fillRect/>
                      </a:stretch>
                    </p:blipFill>
                    <p:spPr>
                      <a:xfrm>
                        <a:off x="6472174" y="3785930"/>
                        <a:ext cx="393700" cy="355600"/>
                      </a:xfrm>
                      <a:prstGeom prst="rect">
                        <a:avLst/>
                      </a:prstGeom>
                    </p:spPr>
                  </p:pic>
                </p:oleObj>
              </mc:Fallback>
            </mc:AlternateContent>
          </a:graphicData>
        </a:graphic>
      </p:graphicFrame>
      <p:sp>
        <p:nvSpPr>
          <p:cNvPr id="21" name="矩形 20"/>
          <p:cNvSpPr/>
          <p:nvPr/>
        </p:nvSpPr>
        <p:spPr bwMode="auto">
          <a:xfrm>
            <a:off x="1018032" y="4675632"/>
            <a:ext cx="2971800" cy="35356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cxnSp>
        <p:nvCxnSpPr>
          <p:cNvPr id="22" name="直接箭头连接符 21"/>
          <p:cNvCxnSpPr/>
          <p:nvPr/>
        </p:nvCxnSpPr>
        <p:spPr bwMode="auto">
          <a:xfrm flipV="1">
            <a:off x="4025706" y="4533900"/>
            <a:ext cx="624708" cy="272796"/>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23" name="文本框 22"/>
          <p:cNvSpPr txBox="1"/>
          <p:nvPr/>
        </p:nvSpPr>
        <p:spPr>
          <a:xfrm>
            <a:off x="4797552" y="4333845"/>
            <a:ext cx="5181600" cy="400110"/>
          </a:xfrm>
          <a:prstGeom prst="rect">
            <a:avLst/>
          </a:prstGeom>
          <a:noFill/>
        </p:spPr>
        <p:txBody>
          <a:bodyPr wrap="square" rtlCol="0">
            <a:spAutoFit/>
          </a:bodyPr>
          <a:lstStyle/>
          <a:p>
            <a:r>
              <a:rPr lang="en-US" altLang="zh-CN" sz="2000" dirty="0" smtClean="0">
                <a:solidFill>
                  <a:srgbClr val="000000"/>
                </a:solidFill>
              </a:rPr>
              <a:t>Remove the influence of </a:t>
            </a:r>
            <a:endParaRPr lang="zh-CN" altLang="en-US" sz="2000" dirty="0">
              <a:solidFill>
                <a:srgbClr val="000000"/>
              </a:solidFill>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313219229"/>
              </p:ext>
            </p:extLst>
          </p:nvPr>
        </p:nvGraphicFramePr>
        <p:xfrm>
          <a:off x="7704582" y="4379879"/>
          <a:ext cx="368300" cy="355600"/>
        </p:xfrm>
        <a:graphic>
          <a:graphicData uri="http://schemas.openxmlformats.org/presentationml/2006/ole">
            <mc:AlternateContent xmlns:mc="http://schemas.openxmlformats.org/markup-compatibility/2006">
              <mc:Choice xmlns:v="urn:schemas-microsoft-com:vml" Requires="v">
                <p:oleObj spid="_x0000_s376144" name="Equation" r:id="rId11" imgW="368280" imgH="355320" progId="Equation.DSMT4">
                  <p:embed/>
                </p:oleObj>
              </mc:Choice>
              <mc:Fallback>
                <p:oleObj name="Equation" r:id="rId11" imgW="368280" imgH="355320" progId="Equation.DSMT4">
                  <p:embed/>
                  <p:pic>
                    <p:nvPicPr>
                      <p:cNvPr id="18" name="对象 17"/>
                      <p:cNvPicPr/>
                      <p:nvPr/>
                    </p:nvPicPr>
                    <p:blipFill>
                      <a:blip r:embed="rId12"/>
                      <a:stretch>
                        <a:fillRect/>
                      </a:stretch>
                    </p:blipFill>
                    <p:spPr>
                      <a:xfrm>
                        <a:off x="7704582" y="4379879"/>
                        <a:ext cx="368300" cy="355600"/>
                      </a:xfrm>
                      <a:prstGeom prst="rect">
                        <a:avLst/>
                      </a:prstGeom>
                    </p:spPr>
                  </p:pic>
                </p:oleObj>
              </mc:Fallback>
            </mc:AlternateContent>
          </a:graphicData>
        </a:graphic>
      </p:graphicFrame>
      <p:sp>
        <p:nvSpPr>
          <p:cNvPr id="26" name="矩形 25"/>
          <p:cNvSpPr/>
          <p:nvPr/>
        </p:nvSpPr>
        <p:spPr bwMode="auto">
          <a:xfrm>
            <a:off x="1018032" y="5445252"/>
            <a:ext cx="2971800" cy="49834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cxnSp>
        <p:nvCxnSpPr>
          <p:cNvPr id="27" name="直接箭头连接符 26"/>
          <p:cNvCxnSpPr/>
          <p:nvPr/>
        </p:nvCxnSpPr>
        <p:spPr bwMode="auto">
          <a:xfrm flipV="1">
            <a:off x="4025706" y="5406390"/>
            <a:ext cx="624708" cy="272796"/>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30" name="文本框 29"/>
          <p:cNvSpPr txBox="1"/>
          <p:nvPr/>
        </p:nvSpPr>
        <p:spPr>
          <a:xfrm>
            <a:off x="4797552" y="5221189"/>
            <a:ext cx="5181600" cy="400110"/>
          </a:xfrm>
          <a:prstGeom prst="rect">
            <a:avLst/>
          </a:prstGeom>
          <a:noFill/>
        </p:spPr>
        <p:txBody>
          <a:bodyPr wrap="square" rtlCol="0">
            <a:spAutoFit/>
          </a:bodyPr>
          <a:lstStyle/>
          <a:p>
            <a:r>
              <a:rPr lang="en-US" altLang="zh-CN" sz="2000" dirty="0" smtClean="0">
                <a:solidFill>
                  <a:srgbClr val="000000"/>
                </a:solidFill>
              </a:rPr>
              <a:t>The overall channel estimation</a:t>
            </a:r>
            <a:endParaRPr lang="zh-CN" altLang="en-US" sz="2000" dirty="0">
              <a:solidFill>
                <a:srgbClr val="000000"/>
              </a:solidFill>
            </a:endParaRPr>
          </a:p>
        </p:txBody>
      </p:sp>
    </p:spTree>
    <p:extLst>
      <p:ext uri="{BB962C8B-B14F-4D97-AF65-F5344CB8AC3E}">
        <p14:creationId xmlns:p14="http://schemas.microsoft.com/office/powerpoint/2010/main" val="719862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solidFill>
                  <a:srgbClr val="C00000"/>
                </a:solidFill>
                <a:latin typeface="Times New Roman" pitchFamily="18" charset="0"/>
              </a:rPr>
              <a:t>Simulation results</a:t>
            </a:r>
            <a:endParaRPr lang="zh-CN" altLang="zh-CN" dirty="0">
              <a:solidFill>
                <a:srgbClr val="C00000"/>
              </a:solidFill>
            </a:endParaRPr>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17</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3531602476"/>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143000"/>
            <a:ext cx="8921750" cy="5486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j-lt"/>
                <a:cs typeface="Times New Roman" pitchFamily="18" charset="0"/>
                <a:sym typeface="Wingdings" pitchFamily="2" charset="2"/>
              </a:rPr>
              <a:t>System parameters</a:t>
            </a:r>
            <a:endParaRPr lang="en-US" altLang="zh-CN" kern="0" dirty="0">
              <a:solidFill>
                <a:srgbClr val="000000"/>
              </a:solidFill>
              <a:latin typeface="+mj-lt"/>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OFDM setup: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Number of instants for pilot transmission: </a:t>
            </a:r>
            <a:endParaRPr lang="en-US" altLang="zh-CN" sz="2000" kern="0" dirty="0">
              <a:solidFill>
                <a:srgbClr val="000000"/>
              </a:solidFill>
              <a:latin typeface="+mj-lt"/>
              <a:cs typeface="Times New Roman" pitchFamily="18" charset="0"/>
              <a:sym typeface="Wingdings" pitchFamily="2" charset="2"/>
            </a:endParaRPr>
          </a:p>
          <a:p>
            <a:pPr marL="342900" indent="-342900" eaLnBrk="1" hangingPunct="1">
              <a:spcBef>
                <a:spcPts val="1800"/>
              </a:spcBef>
              <a:buClr>
                <a:srgbClr val="000000"/>
              </a:buClr>
              <a:buFont typeface="Wingdings" pitchFamily="2" charset="2"/>
              <a:buChar char="l"/>
              <a:defRPr/>
            </a:pPr>
            <a:r>
              <a:rPr lang="en-US" altLang="zh-CN" b="1" kern="0" dirty="0" smtClean="0">
                <a:solidFill>
                  <a:srgbClr val="000000"/>
                </a:solidFill>
                <a:cs typeface="Times New Roman" pitchFamily="18" charset="0"/>
                <a:sym typeface="Wingdings" pitchFamily="2" charset="2"/>
              </a:rPr>
              <a:t>Channel parameters for each user</a:t>
            </a:r>
            <a:endParaRPr lang="en-US" altLang="zh-CN" kern="0" dirty="0">
              <a:solidFill>
                <a:srgbClr val="000000"/>
              </a:solidFill>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cs typeface="Times New Roman" pitchFamily="18" charset="0"/>
                <a:sym typeface="Wingdings" pitchFamily="2" charset="2"/>
              </a:rPr>
              <a:t>Channel model: Saleh-Valenzuela model</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Antenna array: ULA with antenna spacing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Number of resolvable paths: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Path delay:                          and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Path gain: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Physical direction: </a:t>
            </a:r>
          </a:p>
          <a:p>
            <a:pPr marL="342900" indent="-342900" eaLnBrk="1" hangingPunct="1">
              <a:spcBef>
                <a:spcPts val="1800"/>
              </a:spcBef>
              <a:buClr>
                <a:srgbClr val="000000"/>
              </a:buClr>
              <a:buFont typeface="Wingdings" pitchFamily="2" charset="2"/>
              <a:buChar char="l"/>
              <a:defRPr/>
            </a:pPr>
            <a:r>
              <a:rPr lang="en-US" altLang="zh-CN" b="1" kern="0" dirty="0" smtClean="0">
                <a:solidFill>
                  <a:srgbClr val="000000"/>
                </a:solidFill>
                <a:cs typeface="Times New Roman" pitchFamily="18" charset="0"/>
                <a:sym typeface="Wingdings" pitchFamily="2" charset="2"/>
              </a:rPr>
              <a:t>Algorithm parameter</a:t>
            </a:r>
            <a:endParaRPr lang="en-US" altLang="zh-CN" kern="0" dirty="0">
              <a:solidFill>
                <a:srgbClr val="000000"/>
              </a:solidFill>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cs typeface="Times New Roman" pitchFamily="18" charset="0"/>
                <a:sym typeface="Wingdings" pitchFamily="2" charset="2"/>
              </a:rPr>
              <a:t>Sparsity range:          ; </a:t>
            </a:r>
            <a:r>
              <a:rPr lang="en-US" altLang="zh-CN" sz="2000" kern="0" dirty="0" smtClean="0">
                <a:solidFill>
                  <a:srgbClr val="000000"/>
                </a:solidFill>
                <a:latin typeface="+mj-lt"/>
                <a:cs typeface="Times New Roman" pitchFamily="18" charset="0"/>
                <a:sym typeface="Wingdings" pitchFamily="2" charset="2"/>
              </a:rPr>
              <a:t>Iterations of support refinement: </a:t>
            </a:r>
          </a:p>
        </p:txBody>
      </p:sp>
      <p:graphicFrame>
        <p:nvGraphicFramePr>
          <p:cNvPr id="19" name="对象 18"/>
          <p:cNvGraphicFramePr>
            <a:graphicFrameLocks noChangeAspect="1"/>
          </p:cNvGraphicFramePr>
          <p:nvPr>
            <p:extLst>
              <p:ext uri="{D42A27DB-BD31-4B8C-83A1-F6EECF244321}">
                <p14:modId xmlns:p14="http://schemas.microsoft.com/office/powerpoint/2010/main" val="1547973145"/>
              </p:ext>
            </p:extLst>
          </p:nvPr>
        </p:nvGraphicFramePr>
        <p:xfrm>
          <a:off x="3255963" y="1649413"/>
          <a:ext cx="1663700" cy="279400"/>
        </p:xfrm>
        <a:graphic>
          <a:graphicData uri="http://schemas.openxmlformats.org/presentationml/2006/ole">
            <mc:AlternateContent xmlns:mc="http://schemas.openxmlformats.org/markup-compatibility/2006">
              <mc:Choice xmlns:v="urn:schemas-microsoft-com:vml" Requires="v">
                <p:oleObj spid="_x0000_s382743" name="Equation" r:id="rId4" imgW="1663560" imgH="279360" progId="Equation.DSMT4">
                  <p:embed/>
                </p:oleObj>
              </mc:Choice>
              <mc:Fallback>
                <p:oleObj name="Equation" r:id="rId4" imgW="1663560" imgH="279360" progId="Equation.DSMT4">
                  <p:embed/>
                  <p:pic>
                    <p:nvPicPr>
                      <p:cNvPr id="19" name="对象 18"/>
                      <p:cNvPicPr>
                        <a:picLocks noChangeAspect="1" noChangeArrowheads="1"/>
                      </p:cNvPicPr>
                      <p:nvPr/>
                    </p:nvPicPr>
                    <p:blipFill>
                      <a:blip r:embed="rId5"/>
                      <a:srcRect/>
                      <a:stretch>
                        <a:fillRect/>
                      </a:stretch>
                    </p:blipFill>
                    <p:spPr bwMode="auto">
                      <a:xfrm>
                        <a:off x="3255963" y="1649413"/>
                        <a:ext cx="1663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00084730"/>
              </p:ext>
            </p:extLst>
          </p:nvPr>
        </p:nvGraphicFramePr>
        <p:xfrm>
          <a:off x="5020195" y="1624013"/>
          <a:ext cx="1270000" cy="330200"/>
        </p:xfrm>
        <a:graphic>
          <a:graphicData uri="http://schemas.openxmlformats.org/presentationml/2006/ole">
            <mc:AlternateContent xmlns:mc="http://schemas.openxmlformats.org/markup-compatibility/2006">
              <mc:Choice xmlns:v="urn:schemas-microsoft-com:vml" Requires="v">
                <p:oleObj spid="_x0000_s382744" name="Equation" r:id="rId6" imgW="1269720" imgH="330120" progId="Equation.DSMT4">
                  <p:embed/>
                </p:oleObj>
              </mc:Choice>
              <mc:Fallback>
                <p:oleObj name="Equation" r:id="rId6" imgW="1269720" imgH="330120" progId="Equation.DSMT4">
                  <p:embed/>
                  <p:pic>
                    <p:nvPicPr>
                      <p:cNvPr id="21" name="对象 20"/>
                      <p:cNvPicPr>
                        <a:picLocks noChangeAspect="1" noChangeArrowheads="1"/>
                      </p:cNvPicPr>
                      <p:nvPr/>
                    </p:nvPicPr>
                    <p:blipFill>
                      <a:blip r:embed="rId7"/>
                      <a:srcRect/>
                      <a:stretch>
                        <a:fillRect/>
                      </a:stretch>
                    </p:blipFill>
                    <p:spPr bwMode="auto">
                      <a:xfrm>
                        <a:off x="5020195" y="1624013"/>
                        <a:ext cx="1270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804589546"/>
              </p:ext>
            </p:extLst>
          </p:nvPr>
        </p:nvGraphicFramePr>
        <p:xfrm>
          <a:off x="5644423" y="3692919"/>
          <a:ext cx="1066800" cy="330200"/>
        </p:xfrm>
        <a:graphic>
          <a:graphicData uri="http://schemas.openxmlformats.org/presentationml/2006/ole">
            <mc:AlternateContent xmlns:mc="http://schemas.openxmlformats.org/markup-compatibility/2006">
              <mc:Choice xmlns:v="urn:schemas-microsoft-com:vml" Requires="v">
                <p:oleObj spid="_x0000_s382745" name="Equation" r:id="rId8" imgW="1066680" imgH="330120" progId="Equation.DSMT4">
                  <p:embed/>
                </p:oleObj>
              </mc:Choice>
              <mc:Fallback>
                <p:oleObj name="Equation" r:id="rId8" imgW="1066680" imgH="330120" progId="Equation.DSMT4">
                  <p:embed/>
                  <p:pic>
                    <p:nvPicPr>
                      <p:cNvPr id="22" name="对象 21"/>
                      <p:cNvPicPr>
                        <a:picLocks noChangeAspect="1" noChangeArrowheads="1"/>
                      </p:cNvPicPr>
                      <p:nvPr/>
                    </p:nvPicPr>
                    <p:blipFill>
                      <a:blip r:embed="rId9"/>
                      <a:srcRect/>
                      <a:stretch>
                        <a:fillRect/>
                      </a:stretch>
                    </p:blipFill>
                    <p:spPr bwMode="auto">
                      <a:xfrm>
                        <a:off x="5644423" y="3692919"/>
                        <a:ext cx="1066800" cy="330200"/>
                      </a:xfrm>
                      <a:prstGeom prst="rect">
                        <a:avLst/>
                      </a:prstGeom>
                      <a:noFill/>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432780749"/>
              </p:ext>
            </p:extLst>
          </p:nvPr>
        </p:nvGraphicFramePr>
        <p:xfrm>
          <a:off x="2059129" y="4758363"/>
          <a:ext cx="1435100" cy="381000"/>
        </p:xfrm>
        <a:graphic>
          <a:graphicData uri="http://schemas.openxmlformats.org/presentationml/2006/ole">
            <mc:AlternateContent xmlns:mc="http://schemas.openxmlformats.org/markup-compatibility/2006">
              <mc:Choice xmlns:v="urn:schemas-microsoft-com:vml" Requires="v">
                <p:oleObj spid="_x0000_s382746" name="Equation" r:id="rId10" imgW="1434960" imgH="380880" progId="Equation.DSMT4">
                  <p:embed/>
                </p:oleObj>
              </mc:Choice>
              <mc:Fallback>
                <p:oleObj name="Equation" r:id="rId10" imgW="1434960" imgH="380880" progId="Equation.DSMT4">
                  <p:embed/>
                  <p:pic>
                    <p:nvPicPr>
                      <p:cNvPr id="23" name="对象 22"/>
                      <p:cNvPicPr>
                        <a:picLocks noChangeAspect="1" noChangeArrowheads="1"/>
                      </p:cNvPicPr>
                      <p:nvPr/>
                    </p:nvPicPr>
                    <p:blipFill>
                      <a:blip r:embed="rId11"/>
                      <a:srcRect/>
                      <a:stretch>
                        <a:fillRect/>
                      </a:stretch>
                    </p:blipFill>
                    <p:spPr bwMode="auto">
                      <a:xfrm>
                        <a:off x="2059129" y="4758363"/>
                        <a:ext cx="1435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357494274"/>
              </p:ext>
            </p:extLst>
          </p:nvPr>
        </p:nvGraphicFramePr>
        <p:xfrm>
          <a:off x="2995465" y="5121289"/>
          <a:ext cx="2070100" cy="381000"/>
        </p:xfrm>
        <a:graphic>
          <a:graphicData uri="http://schemas.openxmlformats.org/presentationml/2006/ole">
            <mc:AlternateContent xmlns:mc="http://schemas.openxmlformats.org/markup-compatibility/2006">
              <mc:Choice xmlns:v="urn:schemas-microsoft-com:vml" Requires="v">
                <p:oleObj spid="_x0000_s382747" name="Equation" r:id="rId12" imgW="2070000" imgH="380880" progId="Equation.DSMT4">
                  <p:embed/>
                </p:oleObj>
              </mc:Choice>
              <mc:Fallback>
                <p:oleObj name="Equation" r:id="rId12" imgW="2070000" imgH="380880" progId="Equation.DSMT4">
                  <p:embed/>
                  <p:pic>
                    <p:nvPicPr>
                      <p:cNvPr id="24" name="对象 23"/>
                      <p:cNvPicPr>
                        <a:picLocks noChangeAspect="1" noChangeArrowheads="1"/>
                      </p:cNvPicPr>
                      <p:nvPr/>
                    </p:nvPicPr>
                    <p:blipFill>
                      <a:blip r:embed="rId13"/>
                      <a:srcRect/>
                      <a:stretch>
                        <a:fillRect/>
                      </a:stretch>
                    </p:blipFill>
                    <p:spPr bwMode="auto">
                      <a:xfrm>
                        <a:off x="2995465" y="5121289"/>
                        <a:ext cx="2070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标题 16"/>
          <p:cNvSpPr>
            <a:spLocks noGrp="1"/>
          </p:cNvSpPr>
          <p:nvPr>
            <p:ph type="title"/>
          </p:nvPr>
        </p:nvSpPr>
        <p:spPr/>
        <p:txBody>
          <a:bodyPr/>
          <a:lstStyle/>
          <a:p>
            <a:r>
              <a:rPr lang="en-US" altLang="zh-CN" sz="3200" dirty="0" smtClean="0"/>
              <a:t>Simulation parameters</a:t>
            </a:r>
            <a:endParaRPr lang="zh-CN" altLang="en-US" sz="3200" dirty="0"/>
          </a:p>
        </p:txBody>
      </p:sp>
      <p:graphicFrame>
        <p:nvGraphicFramePr>
          <p:cNvPr id="2" name="对象 1"/>
          <p:cNvGraphicFramePr>
            <a:graphicFrameLocks noChangeAspect="1"/>
          </p:cNvGraphicFramePr>
          <p:nvPr>
            <p:extLst>
              <p:ext uri="{D42A27DB-BD31-4B8C-83A1-F6EECF244321}">
                <p14:modId xmlns:p14="http://schemas.microsoft.com/office/powerpoint/2010/main" val="2868684901"/>
              </p:ext>
            </p:extLst>
          </p:nvPr>
        </p:nvGraphicFramePr>
        <p:xfrm>
          <a:off x="3754116" y="1990531"/>
          <a:ext cx="1181100" cy="330200"/>
        </p:xfrm>
        <a:graphic>
          <a:graphicData uri="http://schemas.openxmlformats.org/presentationml/2006/ole">
            <mc:AlternateContent xmlns:mc="http://schemas.openxmlformats.org/markup-compatibility/2006">
              <mc:Choice xmlns:v="urn:schemas-microsoft-com:vml" Requires="v">
                <p:oleObj spid="_x0000_s382748" name="Equation" r:id="rId14" imgW="1180800" imgH="330120" progId="Equation.DSMT4">
                  <p:embed/>
                </p:oleObj>
              </mc:Choice>
              <mc:Fallback>
                <p:oleObj name="Equation" r:id="rId14" imgW="1180800" imgH="330120" progId="Equation.DSMT4">
                  <p:embed/>
                  <p:pic>
                    <p:nvPicPr>
                      <p:cNvPr id="0" name=""/>
                      <p:cNvPicPr/>
                      <p:nvPr/>
                    </p:nvPicPr>
                    <p:blipFill>
                      <a:blip r:embed="rId15"/>
                      <a:stretch>
                        <a:fillRect/>
                      </a:stretch>
                    </p:blipFill>
                    <p:spPr>
                      <a:xfrm>
                        <a:off x="3754116" y="1990531"/>
                        <a:ext cx="1181100" cy="3302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1678604370"/>
              </p:ext>
            </p:extLst>
          </p:nvPr>
        </p:nvGraphicFramePr>
        <p:xfrm>
          <a:off x="2411481" y="1977676"/>
          <a:ext cx="1308100" cy="330200"/>
        </p:xfrm>
        <a:graphic>
          <a:graphicData uri="http://schemas.openxmlformats.org/presentationml/2006/ole">
            <mc:AlternateContent xmlns:mc="http://schemas.openxmlformats.org/markup-compatibility/2006">
              <mc:Choice xmlns:v="urn:schemas-microsoft-com:vml" Requires="v">
                <p:oleObj spid="_x0000_s382749" name="Equation" r:id="rId16" imgW="1307880" imgH="330120" progId="Equation.DSMT4">
                  <p:embed/>
                </p:oleObj>
              </mc:Choice>
              <mc:Fallback>
                <p:oleObj name="Equation" r:id="rId16" imgW="1307880" imgH="330120" progId="Equation.DSMT4">
                  <p:embed/>
                  <p:pic>
                    <p:nvPicPr>
                      <p:cNvPr id="2" name="对象 1"/>
                      <p:cNvPicPr/>
                      <p:nvPr/>
                    </p:nvPicPr>
                    <p:blipFill>
                      <a:blip r:embed="rId17"/>
                      <a:stretch>
                        <a:fillRect/>
                      </a:stretch>
                    </p:blipFill>
                    <p:spPr>
                      <a:xfrm>
                        <a:off x="2411481" y="1977676"/>
                        <a:ext cx="1308100" cy="3302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4256536930"/>
              </p:ext>
            </p:extLst>
          </p:nvPr>
        </p:nvGraphicFramePr>
        <p:xfrm>
          <a:off x="5029526" y="2015325"/>
          <a:ext cx="901700" cy="241300"/>
        </p:xfrm>
        <a:graphic>
          <a:graphicData uri="http://schemas.openxmlformats.org/presentationml/2006/ole">
            <mc:AlternateContent xmlns:mc="http://schemas.openxmlformats.org/markup-compatibility/2006">
              <mc:Choice xmlns:v="urn:schemas-microsoft-com:vml" Requires="v">
                <p:oleObj spid="_x0000_s382750" name="Equation" r:id="rId18" imgW="901440" imgH="241200" progId="Equation.DSMT4">
                  <p:embed/>
                </p:oleObj>
              </mc:Choice>
              <mc:Fallback>
                <p:oleObj name="Equation" r:id="rId18" imgW="901440" imgH="241200" progId="Equation.DSMT4">
                  <p:embed/>
                  <p:pic>
                    <p:nvPicPr>
                      <p:cNvPr id="2" name="对象 1"/>
                      <p:cNvPicPr/>
                      <p:nvPr/>
                    </p:nvPicPr>
                    <p:blipFill>
                      <a:blip r:embed="rId19"/>
                      <a:stretch>
                        <a:fillRect/>
                      </a:stretch>
                    </p:blipFill>
                    <p:spPr>
                      <a:xfrm>
                        <a:off x="5029526" y="2015325"/>
                        <a:ext cx="901700" cy="24130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3625415081"/>
              </p:ext>
            </p:extLst>
          </p:nvPr>
        </p:nvGraphicFramePr>
        <p:xfrm>
          <a:off x="4156314" y="4065293"/>
          <a:ext cx="558800" cy="241300"/>
        </p:xfrm>
        <a:graphic>
          <a:graphicData uri="http://schemas.openxmlformats.org/presentationml/2006/ole">
            <mc:AlternateContent xmlns:mc="http://schemas.openxmlformats.org/markup-compatibility/2006">
              <mc:Choice xmlns:v="urn:schemas-microsoft-com:vml" Requires="v">
                <p:oleObj spid="_x0000_s382751" name="Equation" r:id="rId20" imgW="558720" imgH="241200" progId="Equation.DSMT4">
                  <p:embed/>
                </p:oleObj>
              </mc:Choice>
              <mc:Fallback>
                <p:oleObj name="Equation" r:id="rId20" imgW="558720" imgH="241200" progId="Equation.DSMT4">
                  <p:embed/>
                  <p:pic>
                    <p:nvPicPr>
                      <p:cNvPr id="22" name="对象 21"/>
                      <p:cNvPicPr>
                        <a:picLocks noChangeAspect="1" noChangeArrowheads="1"/>
                      </p:cNvPicPr>
                      <p:nvPr/>
                    </p:nvPicPr>
                    <p:blipFill>
                      <a:blip r:embed="rId21"/>
                      <a:srcRect/>
                      <a:stretch>
                        <a:fillRect/>
                      </a:stretch>
                    </p:blipFill>
                    <p:spPr bwMode="auto">
                      <a:xfrm>
                        <a:off x="4156314" y="4065293"/>
                        <a:ext cx="558800" cy="241300"/>
                      </a:xfrm>
                      <a:prstGeom prst="rect">
                        <a:avLst/>
                      </a:prstGeom>
                      <a:noFill/>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25501403"/>
              </p:ext>
            </p:extLst>
          </p:nvPr>
        </p:nvGraphicFramePr>
        <p:xfrm>
          <a:off x="2246769" y="4371036"/>
          <a:ext cx="1600200" cy="381000"/>
        </p:xfrm>
        <a:graphic>
          <a:graphicData uri="http://schemas.openxmlformats.org/presentationml/2006/ole">
            <mc:AlternateContent xmlns:mc="http://schemas.openxmlformats.org/markup-compatibility/2006">
              <mc:Choice xmlns:v="urn:schemas-microsoft-com:vml" Requires="v">
                <p:oleObj spid="_x0000_s382752" name="Equation" r:id="rId22" imgW="1600200" imgH="380880" progId="Equation.DSMT4">
                  <p:embed/>
                </p:oleObj>
              </mc:Choice>
              <mc:Fallback>
                <p:oleObj name="Equation" r:id="rId22" imgW="1600200" imgH="380880" progId="Equation.DSMT4">
                  <p:embed/>
                  <p:pic>
                    <p:nvPicPr>
                      <p:cNvPr id="0" name=""/>
                      <p:cNvPicPr/>
                      <p:nvPr/>
                    </p:nvPicPr>
                    <p:blipFill>
                      <a:blip r:embed="rId23"/>
                      <a:stretch>
                        <a:fillRect/>
                      </a:stretch>
                    </p:blipFill>
                    <p:spPr>
                      <a:xfrm>
                        <a:off x="2246769" y="4371036"/>
                        <a:ext cx="1600200" cy="381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812071971"/>
              </p:ext>
            </p:extLst>
          </p:nvPr>
        </p:nvGraphicFramePr>
        <p:xfrm>
          <a:off x="4507175" y="4407587"/>
          <a:ext cx="1435100" cy="419100"/>
        </p:xfrm>
        <a:graphic>
          <a:graphicData uri="http://schemas.openxmlformats.org/presentationml/2006/ole">
            <mc:AlternateContent xmlns:mc="http://schemas.openxmlformats.org/markup-compatibility/2006">
              <mc:Choice xmlns:v="urn:schemas-microsoft-com:vml" Requires="v">
                <p:oleObj spid="_x0000_s382753" name="Equation" r:id="rId24" imgW="1434960" imgH="419040" progId="Equation.DSMT4">
                  <p:embed/>
                </p:oleObj>
              </mc:Choice>
              <mc:Fallback>
                <p:oleObj name="Equation" r:id="rId24" imgW="1434960" imgH="419040" progId="Equation.DSMT4">
                  <p:embed/>
                  <p:pic>
                    <p:nvPicPr>
                      <p:cNvPr id="0" name=""/>
                      <p:cNvPicPr/>
                      <p:nvPr/>
                    </p:nvPicPr>
                    <p:blipFill>
                      <a:blip r:embed="rId25"/>
                      <a:stretch>
                        <a:fillRect/>
                      </a:stretch>
                    </p:blipFill>
                    <p:spPr>
                      <a:xfrm>
                        <a:off x="4507175" y="4407587"/>
                        <a:ext cx="1435100" cy="419100"/>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806650430"/>
              </p:ext>
            </p:extLst>
          </p:nvPr>
        </p:nvGraphicFramePr>
        <p:xfrm>
          <a:off x="7086600" y="6141720"/>
          <a:ext cx="495300" cy="228600"/>
        </p:xfrm>
        <a:graphic>
          <a:graphicData uri="http://schemas.openxmlformats.org/presentationml/2006/ole">
            <mc:AlternateContent xmlns:mc="http://schemas.openxmlformats.org/markup-compatibility/2006">
              <mc:Choice xmlns:v="urn:schemas-microsoft-com:vml" Requires="v">
                <p:oleObj spid="_x0000_s382754" name="Equation" r:id="rId26" imgW="495000" imgH="228600" progId="Equation.DSMT4">
                  <p:embed/>
                </p:oleObj>
              </mc:Choice>
              <mc:Fallback>
                <p:oleObj name="Equation" r:id="rId26" imgW="495000" imgH="228600" progId="Equation.DSMT4">
                  <p:embed/>
                  <p:pic>
                    <p:nvPicPr>
                      <p:cNvPr id="32" name="对象 31"/>
                      <p:cNvPicPr/>
                      <p:nvPr/>
                    </p:nvPicPr>
                    <p:blipFill>
                      <a:blip r:embed="rId27"/>
                      <a:stretch>
                        <a:fillRect/>
                      </a:stretch>
                    </p:blipFill>
                    <p:spPr>
                      <a:xfrm>
                        <a:off x="7086600" y="6141720"/>
                        <a:ext cx="495300" cy="22860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100383042"/>
              </p:ext>
            </p:extLst>
          </p:nvPr>
        </p:nvGraphicFramePr>
        <p:xfrm>
          <a:off x="2684315" y="6141720"/>
          <a:ext cx="622300" cy="228600"/>
        </p:xfrm>
        <a:graphic>
          <a:graphicData uri="http://schemas.openxmlformats.org/presentationml/2006/ole">
            <mc:AlternateContent xmlns:mc="http://schemas.openxmlformats.org/markup-compatibility/2006">
              <mc:Choice xmlns:v="urn:schemas-microsoft-com:vml" Requires="v">
                <p:oleObj spid="_x0000_s382755" name="Equation" r:id="rId28" imgW="622080" imgH="228600" progId="Equation.DSMT4">
                  <p:embed/>
                </p:oleObj>
              </mc:Choice>
              <mc:Fallback>
                <p:oleObj name="Equation" r:id="rId28" imgW="622080" imgH="228600" progId="Equation.DSMT4">
                  <p:embed/>
                  <p:pic>
                    <p:nvPicPr>
                      <p:cNvPr id="32" name="对象 31"/>
                      <p:cNvPicPr/>
                      <p:nvPr/>
                    </p:nvPicPr>
                    <p:blipFill>
                      <a:blip r:embed="rId29"/>
                      <a:stretch>
                        <a:fillRect/>
                      </a:stretch>
                    </p:blipFill>
                    <p:spPr>
                      <a:xfrm>
                        <a:off x="2684315" y="6141720"/>
                        <a:ext cx="622300" cy="2286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309725265"/>
              </p:ext>
            </p:extLst>
          </p:nvPr>
        </p:nvGraphicFramePr>
        <p:xfrm>
          <a:off x="5503236" y="2370925"/>
          <a:ext cx="698500" cy="292100"/>
        </p:xfrm>
        <a:graphic>
          <a:graphicData uri="http://schemas.openxmlformats.org/presentationml/2006/ole">
            <mc:AlternateContent xmlns:mc="http://schemas.openxmlformats.org/markup-compatibility/2006">
              <mc:Choice xmlns:v="urn:schemas-microsoft-com:vml" Requires="v">
                <p:oleObj spid="_x0000_s382756" name="Equation" r:id="rId30" imgW="698400" imgH="291960" progId="Equation.DSMT4">
                  <p:embed/>
                </p:oleObj>
              </mc:Choice>
              <mc:Fallback>
                <p:oleObj name="Equation" r:id="rId30" imgW="698400" imgH="291960" progId="Equation.DSMT4">
                  <p:embed/>
                  <p:pic>
                    <p:nvPicPr>
                      <p:cNvPr id="8" name="对象 7"/>
                      <p:cNvPicPr/>
                      <p:nvPr/>
                    </p:nvPicPr>
                    <p:blipFill>
                      <a:blip r:embed="rId31"/>
                      <a:stretch>
                        <a:fillRect/>
                      </a:stretch>
                    </p:blipFill>
                    <p:spPr>
                      <a:xfrm>
                        <a:off x="5503236" y="2370925"/>
                        <a:ext cx="698500" cy="292100"/>
                      </a:xfrm>
                      <a:prstGeom prst="rect">
                        <a:avLst/>
                      </a:prstGeom>
                    </p:spPr>
                  </p:pic>
                </p:oleObj>
              </mc:Fallback>
            </mc:AlternateContent>
          </a:graphicData>
        </a:graphic>
      </p:graphicFrame>
    </p:spTree>
    <p:extLst>
      <p:ext uri="{BB962C8B-B14F-4D97-AF65-F5344CB8AC3E}">
        <p14:creationId xmlns:p14="http://schemas.microsoft.com/office/powerpoint/2010/main" val="260934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139730"/>
            <a:ext cx="8921750" cy="495627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j-lt"/>
                <a:cs typeface="Times New Roman" pitchFamily="18" charset="0"/>
                <a:sym typeface="Wingdings" pitchFamily="2" charset="2"/>
              </a:rPr>
              <a:t>Observations</a:t>
            </a:r>
            <a:endParaRPr lang="en-US" altLang="zh-CN" sz="2000" kern="0" dirty="0" smtClean="0">
              <a:solidFill>
                <a:srgbClr val="000000"/>
              </a:solidFill>
              <a:latin typeface="+mj-lt"/>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mj-lt"/>
                <a:cs typeface="Times New Roman" pitchFamily="18" charset="0"/>
                <a:sym typeface="Wingdings" pitchFamily="2" charset="2"/>
              </a:rPr>
              <a:t> </a:t>
            </a:r>
            <a:r>
              <a:rPr lang="en-US" altLang="zh-CN" sz="2000" kern="0" dirty="0" smtClean="0">
                <a:solidFill>
                  <a:srgbClr val="000000"/>
                </a:solidFill>
                <a:latin typeface="+mj-lt"/>
                <a:cs typeface="Times New Roman" pitchFamily="18" charset="0"/>
                <a:sym typeface="Wingdings" pitchFamily="2" charset="2"/>
              </a:rPr>
              <a:t>          pilot instants per user</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OMP: inaccurate at the low SNR region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SOMP: inaccurate at the high SNR region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SSD: </a:t>
            </a:r>
            <a:r>
              <a:rPr lang="en-US" altLang="zh-CN" sz="2000" b="1" kern="0" dirty="0" smtClean="0">
                <a:solidFill>
                  <a:srgbClr val="C00000"/>
                </a:solidFill>
                <a:latin typeface="+mj-lt"/>
                <a:cs typeface="Times New Roman" pitchFamily="18" charset="0"/>
                <a:sym typeface="Wingdings" pitchFamily="2" charset="2"/>
              </a:rPr>
              <a:t>higher</a:t>
            </a:r>
            <a:r>
              <a:rPr lang="en-US" altLang="zh-CN" sz="2000" kern="0" dirty="0" smtClean="0">
                <a:solidFill>
                  <a:srgbClr val="000000"/>
                </a:solidFill>
                <a:latin typeface="+mj-lt"/>
                <a:cs typeface="Times New Roman" pitchFamily="18" charset="0"/>
                <a:sym typeface="Wingdings" pitchFamily="2" charset="2"/>
              </a:rPr>
              <a:t> accuracy in </a:t>
            </a:r>
            <a:r>
              <a:rPr lang="en-US" altLang="zh-CN" sz="2000" b="1" kern="0" dirty="0" smtClean="0">
                <a:solidFill>
                  <a:srgbClr val="C00000"/>
                </a:solidFill>
                <a:latin typeface="+mj-lt"/>
                <a:cs typeface="Times New Roman" pitchFamily="18" charset="0"/>
                <a:sym typeface="Wingdings" pitchFamily="2" charset="2"/>
              </a:rPr>
              <a:t>all</a:t>
            </a:r>
            <a:r>
              <a:rPr lang="en-US" altLang="zh-CN" sz="2000" kern="0" dirty="0" smtClean="0">
                <a:solidFill>
                  <a:srgbClr val="000000"/>
                </a:solidFill>
                <a:latin typeface="+mj-lt"/>
                <a:cs typeface="Times New Roman" pitchFamily="18" charset="0"/>
                <a:sym typeface="Wingdings" pitchFamily="2" charset="2"/>
              </a:rPr>
              <a:t> SNR regions &amp; </a:t>
            </a:r>
            <a:r>
              <a:rPr lang="en-US" altLang="zh-CN" sz="2000" b="1" kern="0" dirty="0" smtClean="0">
                <a:solidFill>
                  <a:srgbClr val="C00000"/>
                </a:solidFill>
                <a:latin typeface="+mj-lt"/>
                <a:cs typeface="Times New Roman" pitchFamily="18" charset="0"/>
                <a:sym typeface="Wingdings" pitchFamily="2" charset="2"/>
              </a:rPr>
              <a:t>close</a:t>
            </a:r>
            <a:r>
              <a:rPr lang="en-US" altLang="zh-CN" sz="2000" kern="0" dirty="0" smtClean="0">
                <a:solidFill>
                  <a:srgbClr val="000000"/>
                </a:solidFill>
                <a:latin typeface="+mj-lt"/>
                <a:cs typeface="Times New Roman" pitchFamily="18" charset="0"/>
                <a:sym typeface="Wingdings" pitchFamily="2" charset="2"/>
              </a:rPr>
              <a:t> to the </a:t>
            </a:r>
            <a:r>
              <a:rPr lang="en-US" altLang="zh-CN" sz="2000" b="1" kern="0" dirty="0" smtClean="0">
                <a:solidFill>
                  <a:srgbClr val="0033CC"/>
                </a:solidFill>
                <a:latin typeface="+mj-lt"/>
                <a:cs typeface="Times New Roman" pitchFamily="18" charset="0"/>
                <a:sym typeface="Wingdings" pitchFamily="2" charset="2"/>
              </a:rPr>
              <a:t>Oracle LS</a:t>
            </a:r>
          </a:p>
        </p:txBody>
      </p:sp>
      <p:sp>
        <p:nvSpPr>
          <p:cNvPr id="2" name="标题 1"/>
          <p:cNvSpPr>
            <a:spLocks noGrp="1"/>
          </p:cNvSpPr>
          <p:nvPr>
            <p:ph type="title"/>
          </p:nvPr>
        </p:nvSpPr>
        <p:spPr/>
        <p:txBody>
          <a:bodyPr/>
          <a:lstStyle/>
          <a:p>
            <a:r>
              <a:rPr lang="en-US" altLang="zh-CN" sz="3200" dirty="0" smtClean="0"/>
              <a:t>NMSE performance against SNR</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19</a:t>
            </a:fld>
            <a:endParaRPr lang="en-US" altLang="zh-CN"/>
          </a:p>
        </p:txBody>
      </p:sp>
      <p:pic>
        <p:nvPicPr>
          <p:cNvPr id="5" name="图片 4"/>
          <p:cNvPicPr>
            <a:picLocks noChangeAspect="1"/>
          </p:cNvPicPr>
          <p:nvPr/>
        </p:nvPicPr>
        <p:blipFill>
          <a:blip r:embed="rId4"/>
          <a:stretch>
            <a:fillRect/>
          </a:stretch>
        </p:blipFill>
        <p:spPr>
          <a:xfrm>
            <a:off x="1450948" y="2895600"/>
            <a:ext cx="7545095" cy="4726076"/>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val="2349329565"/>
              </p:ext>
            </p:extLst>
          </p:nvPr>
        </p:nvGraphicFramePr>
        <p:xfrm>
          <a:off x="866193" y="1643439"/>
          <a:ext cx="698500" cy="292100"/>
        </p:xfrm>
        <a:graphic>
          <a:graphicData uri="http://schemas.openxmlformats.org/presentationml/2006/ole">
            <mc:AlternateContent xmlns:mc="http://schemas.openxmlformats.org/markup-compatibility/2006">
              <mc:Choice xmlns:v="urn:schemas-microsoft-com:vml" Requires="v">
                <p:oleObj spid="_x0000_s383035" name="Equation" r:id="rId5" imgW="698400" imgH="291960" progId="Equation.DSMT4">
                  <p:embed/>
                </p:oleObj>
              </mc:Choice>
              <mc:Fallback>
                <p:oleObj name="Equation" r:id="rId5" imgW="698400" imgH="291960" progId="Equation.DSMT4">
                  <p:embed/>
                  <p:pic>
                    <p:nvPicPr>
                      <p:cNvPr id="0" name=""/>
                      <p:cNvPicPr/>
                      <p:nvPr/>
                    </p:nvPicPr>
                    <p:blipFill>
                      <a:blip r:embed="rId6"/>
                      <a:stretch>
                        <a:fillRect/>
                      </a:stretch>
                    </p:blipFill>
                    <p:spPr>
                      <a:xfrm>
                        <a:off x="866193" y="1643439"/>
                        <a:ext cx="698500" cy="292100"/>
                      </a:xfrm>
                      <a:prstGeom prst="rect">
                        <a:avLst/>
                      </a:prstGeom>
                    </p:spPr>
                  </p:pic>
                </p:oleObj>
              </mc:Fallback>
            </mc:AlternateContent>
          </a:graphicData>
        </a:graphic>
      </p:graphicFrame>
    </p:spTree>
    <p:extLst>
      <p:ext uri="{BB962C8B-B14F-4D97-AF65-F5344CB8AC3E}">
        <p14:creationId xmlns:p14="http://schemas.microsoft.com/office/powerpoint/2010/main" val="368586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solidFill>
                  <a:srgbClr val="C00000"/>
                </a:solidFill>
                <a:latin typeface="Times New Roman" pitchFamily="18" charset="0"/>
              </a:rPr>
              <a:t>Technical background</a:t>
            </a:r>
            <a:endParaRPr lang="zh-CN" altLang="zh-CN" dirty="0" smtClean="0">
              <a:solidFill>
                <a:srgbClr val="C00000"/>
              </a:solidFill>
            </a:endParaRPr>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3379802543"/>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6300" y="1139730"/>
            <a:ext cx="8921750" cy="495627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j-lt"/>
                <a:cs typeface="Times New Roman" pitchFamily="18" charset="0"/>
                <a:sym typeface="Wingdings" pitchFamily="2" charset="2"/>
              </a:rPr>
              <a:t>Observations</a:t>
            </a:r>
            <a:endParaRPr lang="en-US" altLang="zh-CN" sz="2000" kern="0" dirty="0" smtClean="0">
              <a:solidFill>
                <a:srgbClr val="000000"/>
              </a:solidFill>
              <a:latin typeface="+mj-lt"/>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Wideband beam selection is used to transmit data</a:t>
            </a:r>
          </a:p>
          <a:p>
            <a:pPr marL="742950" lvl="1" indent="-285750" eaLnBrk="1" hangingPunct="1">
              <a:spcBef>
                <a:spcPct val="20000"/>
              </a:spcBef>
              <a:buClr>
                <a:srgbClr val="000000"/>
              </a:buClr>
              <a:buFontTx/>
              <a:buChar char="–"/>
              <a:defRPr/>
            </a:pPr>
            <a:r>
              <a:rPr lang="en-US" altLang="zh-CN" sz="2000" kern="0" dirty="0">
                <a:solidFill>
                  <a:srgbClr val="000000"/>
                </a:solidFill>
                <a:latin typeface="+mj-lt"/>
                <a:cs typeface="Times New Roman" pitchFamily="18" charset="0"/>
                <a:sym typeface="Wingdings" pitchFamily="2" charset="2"/>
              </a:rPr>
              <a:t>B</a:t>
            </a:r>
            <a:r>
              <a:rPr lang="en-US" altLang="zh-CN" sz="2000" kern="0" dirty="0" smtClean="0">
                <a:solidFill>
                  <a:srgbClr val="000000"/>
                </a:solidFill>
                <a:latin typeface="+mj-lt"/>
                <a:cs typeface="Times New Roman" pitchFamily="18" charset="0"/>
                <a:sym typeface="Wingdings" pitchFamily="2" charset="2"/>
              </a:rPr>
              <a:t>eam selection along </a:t>
            </a:r>
            <a:r>
              <a:rPr lang="en-US" altLang="zh-CN" sz="2000" kern="0" dirty="0">
                <a:solidFill>
                  <a:srgbClr val="000000"/>
                </a:solidFill>
                <a:cs typeface="Times New Roman" pitchFamily="18" charset="0"/>
                <a:sym typeface="Wingdings" pitchFamily="2" charset="2"/>
              </a:rPr>
              <a:t>w</a:t>
            </a:r>
            <a:r>
              <a:rPr lang="en-US" altLang="zh-CN" sz="2000" kern="0" dirty="0" smtClean="0">
                <a:solidFill>
                  <a:srgbClr val="000000"/>
                </a:solidFill>
                <a:cs typeface="Times New Roman" pitchFamily="18" charset="0"/>
                <a:sym typeface="Wingdings" pitchFamily="2" charset="2"/>
              </a:rPr>
              <a:t>ith </a:t>
            </a:r>
            <a:r>
              <a:rPr lang="en-US" altLang="zh-CN" sz="2000" kern="0" dirty="0">
                <a:solidFill>
                  <a:srgbClr val="000000"/>
                </a:solidFill>
                <a:cs typeface="Times New Roman" pitchFamily="18" charset="0"/>
                <a:sym typeface="Wingdings" pitchFamily="2" charset="2"/>
              </a:rPr>
              <a:t>our scheme</a:t>
            </a:r>
            <a:r>
              <a:rPr lang="en-US" altLang="zh-CN" sz="2000" kern="0" dirty="0" smtClean="0">
                <a:solidFill>
                  <a:srgbClr val="000000"/>
                </a:solidFill>
                <a:latin typeface="+mj-lt"/>
                <a:cs typeface="Times New Roman" pitchFamily="18" charset="0"/>
                <a:sym typeface="Wingdings" pitchFamily="2" charset="2"/>
              </a:rPr>
              <a:t> can achieve </a:t>
            </a:r>
            <a:r>
              <a:rPr lang="en-US" altLang="zh-CN" sz="2000" b="1" kern="0" dirty="0" smtClean="0">
                <a:solidFill>
                  <a:srgbClr val="C00000"/>
                </a:solidFill>
                <a:latin typeface="+mj-lt"/>
                <a:cs typeface="Times New Roman" pitchFamily="18" charset="0"/>
                <a:sym typeface="Wingdings" pitchFamily="2" charset="2"/>
              </a:rPr>
              <a:t>higher</a:t>
            </a:r>
            <a:r>
              <a:rPr lang="en-US" altLang="zh-CN" sz="2000" kern="0" dirty="0" smtClean="0">
                <a:solidFill>
                  <a:srgbClr val="000000"/>
                </a:solidFill>
                <a:latin typeface="+mj-lt"/>
                <a:cs typeface="Times New Roman" pitchFamily="18" charset="0"/>
                <a:sym typeface="Wingdings" pitchFamily="2" charset="2"/>
              </a:rPr>
              <a:t> </a:t>
            </a:r>
            <a:r>
              <a:rPr lang="en-US" altLang="zh-CN" sz="2000" b="1" kern="0" dirty="0" smtClean="0">
                <a:solidFill>
                  <a:srgbClr val="0033CC"/>
                </a:solidFill>
                <a:latin typeface="+mj-lt"/>
                <a:cs typeface="Times New Roman" pitchFamily="18" charset="0"/>
                <a:sym typeface="Wingdings" pitchFamily="2" charset="2"/>
              </a:rPr>
              <a:t>sum-rate</a:t>
            </a:r>
          </a:p>
          <a:p>
            <a:pPr marL="742950" lvl="1" indent="-285750" eaLnBrk="1" hangingPunct="1">
              <a:spcBef>
                <a:spcPct val="20000"/>
              </a:spcBef>
              <a:buClr>
                <a:srgbClr val="000000"/>
              </a:buClr>
              <a:buFontTx/>
              <a:buChar char="–"/>
              <a:defRPr/>
            </a:pPr>
            <a:r>
              <a:rPr lang="en-US" altLang="zh-CN" sz="2000" b="1" kern="0" dirty="0" smtClean="0">
                <a:solidFill>
                  <a:srgbClr val="C00000"/>
                </a:solidFill>
                <a:latin typeface="+mj-lt"/>
                <a:cs typeface="Times New Roman" pitchFamily="18" charset="0"/>
                <a:sym typeface="Wingdings" pitchFamily="2" charset="2"/>
              </a:rPr>
              <a:t>Moderate</a:t>
            </a:r>
            <a:r>
              <a:rPr lang="en-US" altLang="zh-CN" sz="2000" kern="0" dirty="0" smtClean="0">
                <a:solidFill>
                  <a:srgbClr val="000000"/>
                </a:solidFill>
                <a:latin typeface="+mj-lt"/>
                <a:cs typeface="Times New Roman" pitchFamily="18" charset="0"/>
                <a:sym typeface="Wingdings" pitchFamily="2" charset="2"/>
              </a:rPr>
              <a:t> channel accuracy is </a:t>
            </a:r>
            <a:r>
              <a:rPr lang="en-US" altLang="zh-CN" sz="2000" b="1" kern="0" dirty="0" smtClean="0">
                <a:solidFill>
                  <a:srgbClr val="C00000"/>
                </a:solidFill>
                <a:latin typeface="+mj-lt"/>
                <a:cs typeface="Times New Roman" pitchFamily="18" charset="0"/>
                <a:sym typeface="Wingdings" pitchFamily="2" charset="2"/>
              </a:rPr>
              <a:t>enough</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20</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sz="3200" dirty="0" smtClean="0"/>
              <a:t>Sum-rate performance against SNR</a:t>
            </a:r>
            <a:endParaRPr lang="zh-CN" altLang="en-US" sz="3200" dirty="0"/>
          </a:p>
        </p:txBody>
      </p:sp>
      <p:pic>
        <p:nvPicPr>
          <p:cNvPr id="6" name="图片 5"/>
          <p:cNvPicPr>
            <a:picLocks noChangeAspect="1"/>
          </p:cNvPicPr>
          <p:nvPr/>
        </p:nvPicPr>
        <p:blipFill>
          <a:blip r:embed="rId3"/>
          <a:stretch>
            <a:fillRect/>
          </a:stretch>
        </p:blipFill>
        <p:spPr>
          <a:xfrm>
            <a:off x="1371600" y="2590800"/>
            <a:ext cx="7986781" cy="5002738"/>
          </a:xfrm>
          <a:prstGeom prst="rect">
            <a:avLst/>
          </a:prstGeom>
        </p:spPr>
      </p:pic>
    </p:spTree>
    <p:extLst>
      <p:ext uri="{BB962C8B-B14F-4D97-AF65-F5344CB8AC3E}">
        <p14:creationId xmlns:p14="http://schemas.microsoft.com/office/powerpoint/2010/main" val="289564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21</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solidFill>
                  <a:srgbClr val="C00000"/>
                </a:solidFill>
                <a:latin typeface="Times New Roman" pitchFamily="18" charset="0"/>
              </a:rPr>
              <a:t>Conclusions</a:t>
            </a:r>
            <a:endParaRPr lang="zh-CN" altLang="zh-CN" dirty="0">
              <a:solidFill>
                <a:srgbClr val="C00000"/>
              </a:solidFill>
            </a:endParaRPr>
          </a:p>
        </p:txBody>
      </p:sp>
    </p:spTree>
    <p:extLst>
      <p:ext uri="{BB962C8B-B14F-4D97-AF65-F5344CB8AC3E}">
        <p14:creationId xmlns:p14="http://schemas.microsoft.com/office/powerpoint/2010/main" val="2013346649"/>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52400" y="228600"/>
            <a:ext cx="8763000" cy="685800"/>
          </a:xfrm>
        </p:spPr>
        <p:txBody>
          <a:bodyPr/>
          <a:lstStyle/>
          <a:p>
            <a:r>
              <a:rPr lang="en-US" altLang="zh-CN" dirty="0" smtClean="0"/>
              <a:t>Summary and conclusions</a:t>
            </a:r>
            <a:endParaRPr lang="zh-CN" altLang="en-US" dirty="0"/>
          </a:p>
        </p:txBody>
      </p:sp>
      <p:sp>
        <p:nvSpPr>
          <p:cNvPr id="7" name="灯片编号占位符 6"/>
          <p:cNvSpPr>
            <a:spLocks noGrp="1"/>
          </p:cNvSpPr>
          <p:nvPr>
            <p:ph type="sldNum" sz="quarter" idx="10"/>
          </p:nvPr>
        </p:nvSpPr>
        <p:spPr/>
        <p:txBody>
          <a:bodyPr/>
          <a:lstStyle/>
          <a:p>
            <a:pPr>
              <a:defRPr/>
            </a:pPr>
            <a:fld id="{120F6300-F71A-4E4A-ACDC-0879076BA03D}" type="slidenum">
              <a:rPr lang="zh-CN" altLang="en-US" smtClean="0"/>
              <a:pPr>
                <a:defRPr/>
              </a:pPr>
              <a:t>22</a:t>
            </a:fld>
            <a:endParaRPr lang="en-US" altLang="zh-CN"/>
          </a:p>
        </p:txBody>
      </p:sp>
      <p:sp>
        <p:nvSpPr>
          <p:cNvPr id="8" name="Rectangle 3"/>
          <p:cNvSpPr txBox="1">
            <a:spLocks noChangeArrowheads="1"/>
          </p:cNvSpPr>
          <p:nvPr/>
        </p:nvSpPr>
        <p:spPr bwMode="auto">
          <a:xfrm>
            <a:off x="76200" y="1143000"/>
            <a:ext cx="9906000" cy="5410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n-lt"/>
                <a:sym typeface="Wingdings" pitchFamily="2" charset="2"/>
              </a:rPr>
              <a:t>SSD-based scheme</a:t>
            </a:r>
            <a:endParaRPr lang="en-US" altLang="zh-CN"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latin typeface="+mn-lt"/>
                <a:sym typeface="Wingdings" pitchFamily="2" charset="2"/>
              </a:rPr>
              <a:t>Each path component enjoys a frequency-dependent </a:t>
            </a:r>
            <a:r>
              <a:rPr lang="en-US" altLang="zh-CN" sz="2000" b="1" kern="0" dirty="0" smtClean="0">
                <a:solidFill>
                  <a:srgbClr val="0033CC"/>
                </a:solidFill>
                <a:latin typeface="+mn-lt"/>
                <a:sym typeface="Wingdings" pitchFamily="2" charset="2"/>
              </a:rPr>
              <a:t>sparse structure </a:t>
            </a: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sym typeface="Wingdings" pitchFamily="2" charset="2"/>
              </a:rPr>
              <a:t>Estimate all path components </a:t>
            </a:r>
            <a:r>
              <a:rPr lang="en-US" altLang="zh-CN" sz="2000" b="1" kern="0" dirty="0" smtClean="0">
                <a:solidFill>
                  <a:srgbClr val="C00000"/>
                </a:solidFill>
                <a:sym typeface="Wingdings" pitchFamily="2" charset="2"/>
              </a:rPr>
              <a:t>one-by-one</a:t>
            </a:r>
          </a:p>
          <a:p>
            <a:pPr marL="742950" lvl="1" indent="-285750" eaLnBrk="1" hangingPunct="1">
              <a:lnSpc>
                <a:spcPts val="2500"/>
              </a:lnSpc>
              <a:spcBef>
                <a:spcPts val="0"/>
              </a:spcBef>
              <a:buClr>
                <a:srgbClr val="000000"/>
              </a:buClr>
              <a:buFontTx/>
              <a:buChar char="–"/>
              <a:defRPr/>
            </a:pPr>
            <a:r>
              <a:rPr lang="en-US" altLang="zh-CN" sz="2000" b="1" kern="0" dirty="0" smtClean="0">
                <a:solidFill>
                  <a:srgbClr val="0033CC"/>
                </a:solidFill>
                <a:sym typeface="Wingdings" pitchFamily="2" charset="2"/>
              </a:rPr>
              <a:t>Support </a:t>
            </a:r>
            <a:r>
              <a:rPr lang="en-US" altLang="zh-CN" sz="2000" kern="0" dirty="0" smtClean="0">
                <a:solidFill>
                  <a:srgbClr val="000000"/>
                </a:solidFill>
                <a:sym typeface="Wingdings" pitchFamily="2" charset="2"/>
              </a:rPr>
              <a:t>at different sub-carriers is </a:t>
            </a:r>
            <a:r>
              <a:rPr lang="en-US" altLang="zh-CN" sz="2000" b="1" kern="0" dirty="0" smtClean="0">
                <a:solidFill>
                  <a:srgbClr val="C00000"/>
                </a:solidFill>
                <a:sym typeface="Wingdings" pitchFamily="2" charset="2"/>
              </a:rPr>
              <a:t>jointly</a:t>
            </a:r>
            <a:r>
              <a:rPr lang="en-US" altLang="zh-CN" sz="2000" kern="0" dirty="0" smtClean="0">
                <a:solidFill>
                  <a:srgbClr val="000000"/>
                </a:solidFill>
                <a:sym typeface="Wingdings" pitchFamily="2" charset="2"/>
              </a:rPr>
              <a:t> estimated</a:t>
            </a:r>
          </a:p>
          <a:p>
            <a:pPr marL="742950" lvl="1" indent="-285750" eaLnBrk="1" hangingPunct="1">
              <a:lnSpc>
                <a:spcPts val="2500"/>
              </a:lnSpc>
              <a:spcBef>
                <a:spcPts val="0"/>
              </a:spcBef>
              <a:buClr>
                <a:srgbClr val="000000"/>
              </a:buClr>
              <a:buFontTx/>
              <a:buChar char="–"/>
              <a:defRPr/>
            </a:pPr>
            <a:endParaRPr lang="en-US" altLang="zh-CN" sz="1800" kern="0" dirty="0" smtClean="0">
              <a:solidFill>
                <a:srgbClr val="000000"/>
              </a:solidFill>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sym typeface="Wingdings" pitchFamily="2" charset="2"/>
              </a:rPr>
              <a:t>Performance</a:t>
            </a:r>
          </a:p>
          <a:p>
            <a:pPr marL="742950" lvl="1" indent="-285750" eaLnBrk="1" hangingPunct="1">
              <a:lnSpc>
                <a:spcPts val="2500"/>
              </a:lnSpc>
              <a:spcBef>
                <a:spcPts val="0"/>
              </a:spcBef>
              <a:buClr>
                <a:srgbClr val="000000"/>
              </a:buClr>
              <a:buFontTx/>
              <a:buChar char="–"/>
              <a:defRPr/>
            </a:pPr>
            <a:r>
              <a:rPr lang="en-US" altLang="zh-CN" sz="2000" kern="0" dirty="0" smtClean="0">
                <a:solidFill>
                  <a:srgbClr val="000000"/>
                </a:solidFill>
                <a:latin typeface="+mn-lt"/>
                <a:sym typeface="Wingdings" pitchFamily="2" charset="2"/>
              </a:rPr>
              <a:t>Achieve </a:t>
            </a:r>
            <a:r>
              <a:rPr lang="en-US" altLang="zh-CN" sz="2000" b="1" kern="0" dirty="0" smtClean="0">
                <a:solidFill>
                  <a:srgbClr val="C00000"/>
                </a:solidFill>
                <a:latin typeface="+mn-lt"/>
                <a:sym typeface="Wingdings" pitchFamily="2" charset="2"/>
              </a:rPr>
              <a:t>higher</a:t>
            </a:r>
            <a:r>
              <a:rPr lang="en-US" altLang="zh-CN" sz="2000" kern="0" dirty="0" smtClean="0">
                <a:solidFill>
                  <a:srgbClr val="000000"/>
                </a:solidFill>
                <a:latin typeface="+mn-lt"/>
                <a:sym typeface="Wingdings" pitchFamily="2" charset="2"/>
              </a:rPr>
              <a:t> accuracy in all considered SNR regions.</a:t>
            </a:r>
          </a:p>
        </p:txBody>
      </p:sp>
      <p:graphicFrame>
        <p:nvGraphicFramePr>
          <p:cNvPr id="12" name="Object 1"/>
          <p:cNvGraphicFramePr>
            <a:graphicFrameLocks noChangeAspect="1"/>
          </p:cNvGraphicFramePr>
          <p:nvPr>
            <p:extLst>
              <p:ext uri="{D42A27DB-BD31-4B8C-83A1-F6EECF244321}">
                <p14:modId xmlns:p14="http://schemas.microsoft.com/office/powerpoint/2010/main" val="1725420848"/>
              </p:ext>
            </p:extLst>
          </p:nvPr>
        </p:nvGraphicFramePr>
        <p:xfrm>
          <a:off x="215933" y="4114800"/>
          <a:ext cx="4360262" cy="2160159"/>
        </p:xfrm>
        <a:graphic>
          <a:graphicData uri="http://schemas.openxmlformats.org/presentationml/2006/ole">
            <mc:AlternateContent xmlns:mc="http://schemas.openxmlformats.org/markup-compatibility/2006">
              <mc:Choice xmlns:v="urn:schemas-microsoft-com:vml" Requires="v">
                <p:oleObj spid="_x0000_s365762" name="Visio" r:id="rId4" imgW="3502365" imgH="1738450" progId="Visio.Drawing.11">
                  <p:embed/>
                </p:oleObj>
              </mc:Choice>
              <mc:Fallback>
                <p:oleObj name="Visio" r:id="rId4" imgW="3502365" imgH="1738450" progId="Visio.Drawing.11">
                  <p:embed/>
                  <p:pic>
                    <p:nvPicPr>
                      <p:cNvPr id="5" name="Object 1"/>
                      <p:cNvPicPr>
                        <a:picLocks noChangeAspect="1" noChangeArrowheads="1"/>
                      </p:cNvPicPr>
                      <p:nvPr/>
                    </p:nvPicPr>
                    <p:blipFill>
                      <a:blip r:embed="rId5"/>
                      <a:srcRect/>
                      <a:stretch>
                        <a:fillRect/>
                      </a:stretch>
                    </p:blipFill>
                    <p:spPr bwMode="auto">
                      <a:xfrm>
                        <a:off x="215933" y="4114800"/>
                        <a:ext cx="4360262" cy="2160159"/>
                      </a:xfrm>
                      <a:prstGeom prst="rect">
                        <a:avLst/>
                      </a:prstGeom>
                      <a:noFill/>
                    </p:spPr>
                  </p:pic>
                </p:oleObj>
              </mc:Fallback>
            </mc:AlternateContent>
          </a:graphicData>
        </a:graphic>
      </p:graphicFrame>
      <p:pic>
        <p:nvPicPr>
          <p:cNvPr id="9" name="图片 8"/>
          <p:cNvPicPr>
            <a:picLocks noChangeAspect="1"/>
          </p:cNvPicPr>
          <p:nvPr/>
        </p:nvPicPr>
        <p:blipFill>
          <a:blip r:embed="rId6"/>
          <a:stretch>
            <a:fillRect/>
          </a:stretch>
        </p:blipFill>
        <p:spPr>
          <a:xfrm>
            <a:off x="5029200" y="3733800"/>
            <a:ext cx="3454747" cy="2743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4267200"/>
            <a:ext cx="8686800" cy="1016000"/>
          </a:xfrm>
          <a:prstGeom prst="rect">
            <a:avLst/>
          </a:prstGeom>
          <a:noFill/>
          <a:ln>
            <a:noFill/>
          </a:ln>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smtClean="0">
                <a:latin typeface="+mj-lt"/>
              </a:rPr>
              <a:t> </a:t>
            </a:r>
            <a:r>
              <a:rPr lang="en-US" altLang="zh-CN" sz="4000" b="1" dirty="0" smtClean="0">
                <a:solidFill>
                  <a:srgbClr val="000000"/>
                </a:solidFill>
                <a:latin typeface="+mj-lt"/>
              </a:rPr>
              <a:t>Thank you !</a:t>
            </a:r>
          </a:p>
        </p:txBody>
      </p:sp>
      <p:pic>
        <p:nvPicPr>
          <p:cNvPr id="38915" name="Picture 5" descr="HU030"/>
          <p:cNvPicPr>
            <a:picLocks noChangeAspect="1" noChangeArrowheads="1"/>
          </p:cNvPicPr>
          <p:nvPr/>
        </p:nvPicPr>
        <p:blipFill>
          <a:blip r:embed="rId3" cstate="print"/>
          <a:srcRect/>
          <a:stretch>
            <a:fillRect/>
          </a:stretch>
        </p:blipFill>
        <p:spPr bwMode="auto">
          <a:xfrm>
            <a:off x="2004218" y="1371600"/>
            <a:ext cx="5135563" cy="2895600"/>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328E7542-8D23-4A0B-9DDE-E5551669E40D}" type="slidenum">
              <a:rPr lang="zh-CN" altLang="en-US" smtClean="0"/>
              <a:pPr>
                <a:defRPr/>
              </a:pPr>
              <a:t>23</a:t>
            </a:fld>
            <a:endParaRPr lang="en-US" altLang="zh-CN"/>
          </a:p>
        </p:txBody>
      </p:sp>
      <p:sp>
        <p:nvSpPr>
          <p:cNvPr id="10" name="Rectangle 3"/>
          <p:cNvSpPr txBox="1">
            <a:spLocks noChangeArrowheads="1"/>
          </p:cNvSpPr>
          <p:nvPr/>
        </p:nvSpPr>
        <p:spPr bwMode="auto">
          <a:xfrm>
            <a:off x="76200" y="5410200"/>
            <a:ext cx="9144000" cy="5410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Contact information</a:t>
            </a:r>
            <a:endParaRPr lang="en-US" altLang="zh-CN" sz="2200" kern="0" dirty="0" smtClean="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latin typeface="+mn-lt"/>
                <a:sym typeface="Wingdings" pitchFamily="2" charset="2"/>
              </a:rPr>
              <a:t>Xinyu Gao, Tsinghua University</a:t>
            </a:r>
            <a:endParaRPr lang="en-US" altLang="zh-CN" sz="1800" b="1" kern="0" dirty="0" smtClean="0">
              <a:solidFill>
                <a:srgbClr val="0033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smtClean="0">
                <a:solidFill>
                  <a:srgbClr val="000000"/>
                </a:solidFill>
                <a:sym typeface="Wingdings" pitchFamily="2" charset="2"/>
              </a:rPr>
              <a:t>Email: </a:t>
            </a:r>
            <a:r>
              <a:rPr lang="en-US" altLang="zh-CN" sz="1800" u="sng" kern="0" dirty="0" smtClean="0">
                <a:solidFill>
                  <a:srgbClr val="000000"/>
                </a:solidFill>
                <a:sym typeface="Wingdings" pitchFamily="2" charset="2"/>
              </a:rPr>
              <a:t>xy-gao14@mails.tsinghua.edu.cn</a:t>
            </a:r>
            <a:endParaRPr lang="en-US" altLang="zh-CN" sz="2000" kern="0" dirty="0" smtClean="0">
              <a:solidFill>
                <a:srgbClr val="000000"/>
              </a:solidFill>
              <a:latin typeface="+mn-lt"/>
              <a:sym typeface="Wingdings" pitchFamily="2" charset="2"/>
            </a:endParaRPr>
          </a:p>
        </p:txBody>
      </p:sp>
      <p:pic>
        <p:nvPicPr>
          <p:cNvPr id="7" name="图片 6"/>
          <p:cNvPicPr>
            <a:picLocks noChangeAspect="1"/>
          </p:cNvPicPr>
          <p:nvPr/>
        </p:nvPicPr>
        <p:blipFill>
          <a:blip r:embed="rId4">
            <a:clrChange>
              <a:clrFrom>
                <a:srgbClr val="FFFFFF"/>
              </a:clrFrom>
              <a:clrTo>
                <a:srgbClr val="FFFFFF">
                  <a:alpha val="0"/>
                </a:srgbClr>
              </a:clrTo>
            </a:clrChange>
          </a:blip>
          <a:stretch>
            <a:fillRect/>
          </a:stretch>
        </p:blipFill>
        <p:spPr>
          <a:xfrm>
            <a:off x="76200" y="31254"/>
            <a:ext cx="7482840" cy="1096883"/>
          </a:xfrm>
          <a:prstGeom prst="rect">
            <a:avLst/>
          </a:prstGeom>
        </p:spPr>
      </p:pic>
      <p:pic>
        <p:nvPicPr>
          <p:cNvPr id="8" name="Picture 9" descr="http://t1.gstatic.com/images?q=tbn:ANd9GcTr3cnuSdAIObZqFg-mSdql0jrYfXETasyq2G3aAnQRctiBXyz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4800" y="31254"/>
            <a:ext cx="1119942" cy="1096883"/>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sz="3200" dirty="0" smtClean="0"/>
              <a:t>Wideband mmWave MIMO</a:t>
            </a:r>
            <a:endParaRPr lang="zh-CN" altLang="en-US" sz="3200"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3</a:t>
            </a:fld>
            <a:endParaRPr lang="en-US" altLang="zh-CN"/>
          </a:p>
        </p:txBody>
      </p:sp>
      <p:sp>
        <p:nvSpPr>
          <p:cNvPr id="5" name="Rectangle 3"/>
          <p:cNvSpPr txBox="1">
            <a:spLocks noChangeArrowheads="1"/>
          </p:cNvSpPr>
          <p:nvPr/>
        </p:nvSpPr>
        <p:spPr bwMode="auto">
          <a:xfrm>
            <a:off x="69850" y="1244600"/>
            <a:ext cx="8921750" cy="3098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latin typeface="+mj-lt"/>
                <a:sym typeface="Wingdings" pitchFamily="2" charset="2"/>
              </a:rPr>
              <a:t>Advantages</a:t>
            </a:r>
            <a:endParaRPr lang="en-US" altLang="zh-CN" kern="0" dirty="0">
              <a:solidFill>
                <a:srgbClr val="CC00CC"/>
              </a:solidFill>
              <a:latin typeface="+mj-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High frequency (30-300 GHz): </a:t>
            </a:r>
            <a:r>
              <a:rPr lang="en-US" altLang="zh-CN" sz="2000" b="1" kern="0" dirty="0" smtClean="0">
                <a:solidFill>
                  <a:srgbClr val="C00000"/>
                </a:solidFill>
                <a:latin typeface="+mj-lt"/>
                <a:sym typeface="Wingdings" pitchFamily="2" charset="2"/>
              </a:rPr>
              <a:t>wider</a:t>
            </a:r>
            <a:r>
              <a:rPr lang="en-US" altLang="zh-CN" sz="2000" kern="0" dirty="0" smtClean="0">
                <a:solidFill>
                  <a:srgbClr val="000000"/>
                </a:solidFill>
                <a:latin typeface="+mj-lt"/>
                <a:sym typeface="Wingdings" pitchFamily="2" charset="2"/>
              </a:rPr>
              <a:t> bandwidth (</a:t>
            </a:r>
            <a:r>
              <a:rPr lang="en-US" altLang="zh-CN" sz="2000" kern="0" dirty="0">
                <a:solidFill>
                  <a:srgbClr val="000000"/>
                </a:solidFill>
                <a:sym typeface="Wingdings" pitchFamily="2" charset="2"/>
              </a:rPr>
              <a:t>20 MHz → </a:t>
            </a:r>
            <a:r>
              <a:rPr lang="en-US" altLang="zh-CN" sz="2000" b="1" kern="0" dirty="0" smtClean="0">
                <a:solidFill>
                  <a:srgbClr val="0033CC"/>
                </a:solidFill>
                <a:sym typeface="Wingdings" pitchFamily="2" charset="2"/>
              </a:rPr>
              <a:t>5 </a:t>
            </a:r>
            <a:r>
              <a:rPr lang="en-US" altLang="zh-CN" sz="2000" b="1" kern="0" dirty="0">
                <a:solidFill>
                  <a:srgbClr val="0033CC"/>
                </a:solidFill>
                <a:sym typeface="Wingdings" pitchFamily="2" charset="2"/>
              </a:rPr>
              <a:t>GHz</a:t>
            </a:r>
            <a:r>
              <a:rPr lang="en-US" altLang="zh-CN" sz="2000" kern="0" dirty="0" smtClean="0">
                <a:solidFill>
                  <a:srgbClr val="000000"/>
                </a:solidFill>
                <a:latin typeface="+mj-lt"/>
                <a:sym typeface="Wingdings" pitchFamily="2" charset="2"/>
              </a:rPr>
              <a:t>)</a:t>
            </a:r>
            <a:endParaRPr lang="en-US" altLang="zh-CN" sz="2000" kern="0" dirty="0" smtClean="0">
              <a:solidFill>
                <a:srgbClr val="0033CC"/>
              </a:solidFill>
              <a:latin typeface="+mj-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Short wavelength: </a:t>
            </a:r>
            <a:r>
              <a:rPr lang="en-US" altLang="zh-CN" sz="2000" b="1" kern="0" dirty="0" smtClean="0">
                <a:solidFill>
                  <a:srgbClr val="C00000"/>
                </a:solidFill>
                <a:latin typeface="+mj-lt"/>
                <a:sym typeface="Wingdings" pitchFamily="2" charset="2"/>
              </a:rPr>
              <a:t>larger</a:t>
            </a:r>
            <a:r>
              <a:rPr lang="en-US" altLang="zh-CN" sz="2000" kern="0" dirty="0" smtClean="0">
                <a:solidFill>
                  <a:srgbClr val="FF0000"/>
                </a:solidFill>
                <a:latin typeface="+mj-lt"/>
                <a:sym typeface="Wingdings" pitchFamily="2" charset="2"/>
              </a:rPr>
              <a:t> </a:t>
            </a:r>
            <a:r>
              <a:rPr lang="en-US" altLang="zh-CN" sz="2000" kern="0" dirty="0" smtClean="0">
                <a:solidFill>
                  <a:srgbClr val="000000"/>
                </a:solidFill>
                <a:latin typeface="+mj-lt"/>
                <a:sym typeface="Wingdings" pitchFamily="2" charset="2"/>
              </a:rPr>
              <a:t>antenna array (1~8 → </a:t>
            </a:r>
            <a:r>
              <a:rPr lang="en-US" altLang="zh-CN" sz="2000" b="1" kern="0" dirty="0" smtClean="0">
                <a:solidFill>
                  <a:srgbClr val="0033CC"/>
                </a:solidFill>
                <a:latin typeface="+mj-lt"/>
                <a:sym typeface="Wingdings" pitchFamily="2" charset="2"/>
              </a:rPr>
              <a:t>256~1024</a:t>
            </a:r>
            <a:r>
              <a:rPr lang="en-US" altLang="zh-CN" sz="2000" kern="0" dirty="0" smtClean="0">
                <a:solidFill>
                  <a:srgbClr val="000000"/>
                </a:solidFill>
                <a:latin typeface="+mj-lt"/>
                <a:sym typeface="Wingdings" pitchFamily="2" charset="2"/>
              </a:rPr>
              <a:t>)</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j-lt"/>
                <a:sym typeface="Wingdings" pitchFamily="2" charset="2"/>
              </a:rPr>
              <a:t>High directive transmission: more suitable for </a:t>
            </a:r>
            <a:r>
              <a:rPr lang="en-US" altLang="zh-CN" sz="2000" b="1" kern="0" dirty="0" smtClean="0">
                <a:solidFill>
                  <a:srgbClr val="0033CC"/>
                </a:solidFill>
                <a:latin typeface="+mj-lt"/>
                <a:sym typeface="Wingdings" pitchFamily="2" charset="2"/>
              </a:rPr>
              <a:t>small cells</a:t>
            </a: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mj-lt"/>
              <a:sym typeface="Wingdings" pitchFamily="2" charset="2"/>
            </a:endParaRPr>
          </a:p>
          <a:p>
            <a:r>
              <a:rPr lang="en-US" altLang="zh-CN" sz="2000" kern="0" dirty="0" smtClean="0">
                <a:solidFill>
                  <a:srgbClr val="000000"/>
                </a:solidFill>
                <a:latin typeface="+mj-lt"/>
                <a:sym typeface="Wingdings" pitchFamily="2" charset="2"/>
              </a:rPr>
              <a:t> </a:t>
            </a:r>
            <a:endParaRPr lang="en-US" altLang="zh-CN" sz="2000" kern="0" dirty="0">
              <a:solidFill>
                <a:srgbClr val="000000"/>
              </a:solidFill>
              <a:latin typeface="+mj-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j-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j-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j-lt"/>
            </a:endParaRPr>
          </a:p>
        </p:txBody>
      </p:sp>
      <p:grpSp>
        <p:nvGrpSpPr>
          <p:cNvPr id="11" name="组合 10"/>
          <p:cNvGrpSpPr/>
          <p:nvPr/>
        </p:nvGrpSpPr>
        <p:grpSpPr>
          <a:xfrm>
            <a:off x="457200" y="3124201"/>
            <a:ext cx="8209280" cy="3158924"/>
            <a:chOff x="304800" y="1581151"/>
            <a:chExt cx="8863490" cy="3143249"/>
          </a:xfrm>
        </p:grpSpPr>
        <p:sp>
          <p:nvSpPr>
            <p:cNvPr id="12" name="圆角矩形 11"/>
            <p:cNvSpPr/>
            <p:nvPr/>
          </p:nvSpPr>
          <p:spPr bwMode="auto">
            <a:xfrm>
              <a:off x="3048001" y="1581151"/>
              <a:ext cx="3047999" cy="447675"/>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smtClean="0">
                  <a:solidFill>
                    <a:srgbClr val="000000"/>
                  </a:solidFill>
                </a:rPr>
                <a:t>mmWave MIMO</a:t>
              </a:r>
              <a:endParaRPr kumimoji="0" lang="zh-CN" altLang="en-US" sz="2000" b="1" i="0" u="none" strike="noStrike" cap="none" normalizeH="0" baseline="0" dirty="0" smtClean="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smtClean="0">
                  <a:solidFill>
                    <a:srgbClr val="000000"/>
                  </a:solidFill>
                  <a:latin typeface="+mj-lt"/>
                </a:rPr>
                <a:t>High </a:t>
              </a:r>
              <a:r>
                <a:rPr lang="en-US" altLang="zh-CN" sz="2000" b="1" dirty="0" smtClean="0">
                  <a:solidFill>
                    <a:srgbClr val="000000"/>
                  </a:solidFill>
                  <a:latin typeface="+mj-lt"/>
                  <a:cs typeface="Times New Roman" pitchFamily="18" charset="0"/>
                </a:rPr>
                <a:t>frequency</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smtClean="0">
                  <a:solidFill>
                    <a:srgbClr val="000000"/>
                  </a:solidFill>
                  <a:latin typeface="+mj-lt"/>
                  <a:cs typeface="Times New Roman" pitchFamily="18" charset="0"/>
                </a:rPr>
                <a:t>Short wavelength</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5" name="圆角矩形 14"/>
            <p:cNvSpPr/>
            <p:nvPr/>
          </p:nvSpPr>
          <p:spPr bwMode="auto">
            <a:xfrm>
              <a:off x="6096000" y="2486025"/>
              <a:ext cx="307229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2000" b="1" dirty="0" smtClean="0">
                  <a:solidFill>
                    <a:srgbClr val="000000"/>
                  </a:solidFill>
                  <a:latin typeface="+mj-lt"/>
                  <a:cs typeface="Times New Roman" pitchFamily="18" charset="0"/>
                </a:rPr>
                <a:t>Directive transmission</a:t>
              </a:r>
              <a:endParaRPr lang="zh-CN" altLang="en-US" sz="20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GB" altLang="zh-CN" sz="2000" b="1" dirty="0" smtClean="0">
                  <a:solidFill>
                    <a:srgbClr val="000000"/>
                  </a:solidFill>
                  <a:latin typeface="+mj-lt"/>
                  <a:cs typeface="Times New Roman" pitchFamily="18" charset="0"/>
                </a:rPr>
                <a:t>Wide bandwidth</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smtClean="0">
                  <a:solidFill>
                    <a:srgbClr val="000000"/>
                  </a:solidFill>
                  <a:latin typeface="+mj-lt"/>
                  <a:cs typeface="Times New Roman" pitchFamily="18" charset="0"/>
                </a:rPr>
                <a:t>Large antenna array</a:t>
              </a:r>
              <a:endParaRPr lang="zh-CN" altLang="en-US" sz="2000" b="1" dirty="0">
                <a:solidFill>
                  <a:srgbClr val="000000"/>
                </a:solidFill>
                <a:latin typeface="+mj-lt"/>
                <a:cs typeface="Times New Roman" pitchFamily="18" charset="0"/>
              </a:endParaRPr>
            </a:p>
          </p:txBody>
        </p:sp>
        <p:sp>
          <p:nvSpPr>
            <p:cNvPr id="18" name="圆角矩形 17"/>
            <p:cNvSpPr/>
            <p:nvPr/>
          </p:nvSpPr>
          <p:spPr bwMode="auto">
            <a:xfrm>
              <a:off x="6096000" y="3400425"/>
              <a:ext cx="307229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smtClean="0">
                  <a:solidFill>
                    <a:srgbClr val="000000"/>
                  </a:solidFill>
                  <a:latin typeface="+mj-lt"/>
                  <a:cs typeface="Times New Roman" pitchFamily="18" charset="0"/>
                </a:rPr>
                <a:t>Small cell</a:t>
              </a:r>
              <a:endParaRPr lang="zh-CN" altLang="en-US" sz="20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00"/>
                </a:solidFill>
                <a:effectLst/>
                <a:latin typeface="+mj-lt"/>
              </a:endParaRPr>
            </a:p>
          </p:txBody>
        </p:sp>
        <p:sp>
          <p:nvSpPr>
            <p:cNvPr id="19" name="圆角矩形 18"/>
            <p:cNvSpPr/>
            <p:nvPr/>
          </p:nvSpPr>
          <p:spPr bwMode="auto">
            <a:xfrm>
              <a:off x="2785122" y="4267200"/>
              <a:ext cx="3584903" cy="457200"/>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2000" b="1" dirty="0" smtClean="0">
                  <a:solidFill>
                    <a:srgbClr val="FFFF00"/>
                  </a:solidFill>
                </a:rPr>
                <a:t>1000x</a:t>
              </a:r>
              <a:r>
                <a:rPr lang="en-US" sz="2000" b="1" dirty="0" smtClean="0">
                  <a:solidFill>
                    <a:srgbClr val="000000"/>
                  </a:solidFill>
                </a:rPr>
                <a:t> </a:t>
              </a:r>
              <a:r>
                <a:rPr lang="en-US" sz="2000" b="1" dirty="0" smtClean="0">
                  <a:solidFill>
                    <a:schemeClr val="bg1"/>
                  </a:solidFill>
                </a:rPr>
                <a:t>data rates increase!</a:t>
              </a:r>
              <a:endParaRPr kumimoji="0" lang="zh-CN" altLang="en-US" sz="2000" b="1" i="0" u="none" strike="noStrike" cap="none" normalizeH="0" baseline="0" dirty="0" smtClean="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flipH="1">
              <a:off x="1676400" y="2028826"/>
              <a:ext cx="2895601"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flipH="1">
              <a:off x="4572000" y="2028826"/>
              <a:ext cx="1"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a:off x="4572001" y="2028826"/>
              <a:ext cx="3060144"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p:cNvCxnSpPr>
            <p:nvPr/>
          </p:nvCxnSpPr>
          <p:spPr bwMode="auto">
            <a:xfrm>
              <a:off x="7632145" y="2943225"/>
              <a:ext cx="0" cy="4572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5"/>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4" y="3857625"/>
              <a:ext cx="3054570"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extLst>
      <p:ext uri="{BB962C8B-B14F-4D97-AF65-F5344CB8AC3E}">
        <p14:creationId xmlns:p14="http://schemas.microsoft.com/office/powerpoint/2010/main" val="4140903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4</a:t>
            </a:fld>
            <a:endParaRPr lang="en-US" altLang="zh-CN"/>
          </a:p>
        </p:txBody>
      </p:sp>
      <p:sp>
        <p:nvSpPr>
          <p:cNvPr id="5" name="Rectangle 3"/>
          <p:cNvSpPr txBox="1">
            <a:spLocks noChangeArrowheads="1"/>
          </p:cNvSpPr>
          <p:nvPr/>
        </p:nvSpPr>
        <p:spPr bwMode="auto">
          <a:xfrm>
            <a:off x="76200" y="1154575"/>
            <a:ext cx="9601200" cy="2590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Challenges</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Traditional fully digital MIMO: </a:t>
            </a:r>
            <a:r>
              <a:rPr lang="en-US" altLang="zh-CN" sz="2000" b="1" kern="0" dirty="0" smtClean="0">
                <a:solidFill>
                  <a:srgbClr val="0033CC"/>
                </a:solidFill>
                <a:latin typeface="+mn-lt"/>
                <a:sym typeface="Wingdings" pitchFamily="2" charset="2"/>
              </a:rPr>
              <a:t>one RF chain for one antenna</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Large antenna array → </a:t>
            </a:r>
            <a:r>
              <a:rPr lang="en-US" altLang="zh-CN" sz="2000" b="1" kern="0" dirty="0" smtClean="0">
                <a:solidFill>
                  <a:srgbClr val="C00000"/>
                </a:solidFill>
                <a:latin typeface="+mn-lt"/>
                <a:sym typeface="Wingdings" pitchFamily="2" charset="2"/>
              </a:rPr>
              <a:t>Enormous</a:t>
            </a:r>
            <a:r>
              <a:rPr lang="en-US" altLang="zh-CN" sz="2000" kern="0" dirty="0" smtClean="0">
                <a:solidFill>
                  <a:srgbClr val="000000"/>
                </a:solidFill>
                <a:latin typeface="+mn-lt"/>
                <a:sym typeface="Wingdings" pitchFamily="2" charset="2"/>
              </a:rPr>
              <a:t> number of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RF chain is </a:t>
            </a:r>
            <a:r>
              <a:rPr lang="en-US" altLang="zh-CN" sz="2000" b="1" kern="0" dirty="0" smtClean="0">
                <a:solidFill>
                  <a:srgbClr val="C00000"/>
                </a:solidFill>
                <a:sym typeface="Wingdings" pitchFamily="2" charset="2"/>
              </a:rPr>
              <a:t>energy-intensive</a:t>
            </a:r>
            <a:r>
              <a:rPr lang="en-US" altLang="zh-CN" sz="2000" kern="0" dirty="0" smtClean="0">
                <a:solidFill>
                  <a:srgbClr val="000000"/>
                </a:solidFill>
                <a:sym typeface="Wingdings" pitchFamily="2" charset="2"/>
              </a:rPr>
              <a:t> at mmWave (300 </a:t>
            </a:r>
            <a:r>
              <a:rPr lang="en-US" altLang="zh-CN" sz="2000" kern="0" dirty="0" err="1" smtClean="0">
                <a:solidFill>
                  <a:srgbClr val="000000"/>
                </a:solidFill>
                <a:sym typeface="Wingdings" pitchFamily="2" charset="2"/>
              </a:rPr>
              <a:t>mW</a:t>
            </a:r>
            <a:r>
              <a:rPr lang="en-US" altLang="zh-CN" sz="2000" kern="0" dirty="0">
                <a:solidFill>
                  <a:srgbClr val="000000"/>
                </a:solidFill>
                <a:sym typeface="Wingdings" pitchFamily="2" charset="2"/>
              </a:rPr>
              <a:t>/</a:t>
            </a:r>
            <a:r>
              <a:rPr lang="en-US" altLang="zh-CN" sz="2000" kern="0" dirty="0" smtClean="0">
                <a:solidFill>
                  <a:srgbClr val="000000"/>
                </a:solidFill>
                <a:sym typeface="Wingdings" pitchFamily="2" charset="2"/>
              </a:rPr>
              <a:t>RF chain)</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High energy consumption is the </a:t>
            </a:r>
            <a:r>
              <a:rPr lang="en-US" altLang="zh-CN" sz="2000" b="1" kern="0" dirty="0" smtClean="0">
                <a:solidFill>
                  <a:srgbClr val="0033CC"/>
                </a:solidFill>
                <a:sym typeface="Wingdings" pitchFamily="2" charset="2"/>
              </a:rPr>
              <a:t>bottleneck problem</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256 antennas at BS → </a:t>
            </a:r>
            <a:r>
              <a:rPr lang="en-US" altLang="zh-CN" sz="2000" b="1" kern="0" dirty="0" smtClean="0">
                <a:solidFill>
                  <a:srgbClr val="C00000"/>
                </a:solidFill>
                <a:sym typeface="Wingdings" pitchFamily="2" charset="2"/>
              </a:rPr>
              <a:t>76.8 W</a:t>
            </a:r>
            <a:r>
              <a:rPr lang="en-US" altLang="zh-CN" sz="2000" kern="0" dirty="0" smtClean="0">
                <a:solidFill>
                  <a:srgbClr val="000000"/>
                </a:solidFill>
                <a:sym typeface="Wingdings" pitchFamily="2" charset="2"/>
              </a:rPr>
              <a:t> (only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smtClean="0">
                <a:solidFill>
                  <a:srgbClr val="000000"/>
                </a:solidFill>
                <a:sym typeface="Wingdings" pitchFamily="2" charset="2"/>
              </a:rPr>
              <a:t>Micro-cell BS in 4G (baseband +</a:t>
            </a:r>
            <a:r>
              <a:rPr lang="zh-CN" altLang="en-US" sz="2000" kern="0" dirty="0" smtClean="0">
                <a:solidFill>
                  <a:srgbClr val="000000"/>
                </a:solidFill>
                <a:sym typeface="Wingdings" pitchFamily="2" charset="2"/>
              </a:rPr>
              <a:t> </a:t>
            </a:r>
            <a:r>
              <a:rPr lang="en-US" altLang="zh-CN" sz="2000" kern="0" dirty="0" smtClean="0">
                <a:solidFill>
                  <a:srgbClr val="000000"/>
                </a:solidFill>
                <a:sym typeface="Wingdings" pitchFamily="2" charset="2"/>
              </a:rPr>
              <a:t>RF + transmit): → less than </a:t>
            </a:r>
            <a:r>
              <a:rPr lang="en-US" altLang="zh-CN" sz="2000" b="1" kern="0" dirty="0" smtClean="0">
                <a:solidFill>
                  <a:srgbClr val="C00000"/>
                </a:solidFill>
                <a:sym typeface="Wingdings" pitchFamily="2" charset="2"/>
              </a:rPr>
              <a:t>10 W</a:t>
            </a:r>
            <a:endParaRPr lang="en-US" altLang="zh-CN" b="1" kern="0" dirty="0">
              <a:solidFill>
                <a:srgbClr val="C00000"/>
              </a:solidFill>
              <a:latin typeface="+mn-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6" name="TextBox 1"/>
          <p:cNvSpPr txBox="1">
            <a:spLocks noChangeArrowheads="1"/>
          </p:cNvSpPr>
          <p:nvPr/>
        </p:nvSpPr>
        <p:spPr bwMode="auto">
          <a:xfrm>
            <a:off x="5410200" y="4953000"/>
            <a:ext cx="342900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How to reduce the number of RF chains?</a:t>
            </a:r>
            <a:endParaRPr lang="zh-CN" altLang="en-US" sz="2000" b="1" dirty="0">
              <a:solidFill>
                <a:srgbClr val="FFFF00"/>
              </a:solidFill>
            </a:endParaRPr>
          </a:p>
        </p:txBody>
      </p:sp>
      <p:sp>
        <p:nvSpPr>
          <p:cNvPr id="7" name="标题 1"/>
          <p:cNvSpPr>
            <a:spLocks noGrp="1"/>
          </p:cNvSpPr>
          <p:nvPr>
            <p:ph type="title"/>
          </p:nvPr>
        </p:nvSpPr>
        <p:spPr>
          <a:xfrm>
            <a:off x="76200" y="228600"/>
            <a:ext cx="8991600" cy="685800"/>
          </a:xfrm>
        </p:spPr>
        <p:txBody>
          <a:bodyPr/>
          <a:lstStyle/>
          <a:p>
            <a:r>
              <a:rPr lang="en-US" altLang="zh-CN" sz="3200" dirty="0" smtClean="0"/>
              <a:t>Bottleneck</a:t>
            </a:r>
            <a:endParaRPr lang="zh-CN" altLang="en-US" sz="3200" dirty="0"/>
          </a:p>
        </p:txBody>
      </p:sp>
      <p:pic>
        <p:nvPicPr>
          <p:cNvPr id="8" name="Picture 3"/>
          <p:cNvPicPr>
            <a:picLocks noChangeAspect="1" noChangeArrowheads="1"/>
          </p:cNvPicPr>
          <p:nvPr/>
        </p:nvPicPr>
        <p:blipFill>
          <a:blip r:embed="rId3" cstate="print"/>
          <a:srcRect/>
          <a:stretch>
            <a:fillRect/>
          </a:stretch>
        </p:blipFill>
        <p:spPr bwMode="auto">
          <a:xfrm>
            <a:off x="622629" y="3924291"/>
            <a:ext cx="4439478" cy="2624213"/>
          </a:xfrm>
          <a:prstGeom prst="rect">
            <a:avLst/>
          </a:prstGeom>
          <a:noFill/>
          <a:ln w="9525">
            <a:noFill/>
            <a:miter lim="800000"/>
            <a:headEnd/>
            <a:tailEnd/>
          </a:ln>
        </p:spPr>
      </p:pic>
      <p:sp>
        <p:nvSpPr>
          <p:cNvPr id="9" name="椭圆 3"/>
          <p:cNvSpPr>
            <a:spLocks noChangeArrowheads="1"/>
          </p:cNvSpPr>
          <p:nvPr/>
        </p:nvSpPr>
        <p:spPr bwMode="auto">
          <a:xfrm>
            <a:off x="377682" y="3704204"/>
            <a:ext cx="4876800" cy="762000"/>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Tree>
    <p:extLst>
      <p:ext uri="{BB962C8B-B14F-4D97-AF65-F5344CB8AC3E}">
        <p14:creationId xmlns:p14="http://schemas.microsoft.com/office/powerpoint/2010/main" val="210741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5</a:t>
            </a:fld>
            <a:endParaRPr lang="en-US" altLang="zh-CN"/>
          </a:p>
        </p:txBody>
      </p:sp>
      <p:sp>
        <p:nvSpPr>
          <p:cNvPr id="5" name="Rectangle 3"/>
          <p:cNvSpPr txBox="1">
            <a:spLocks noChangeArrowheads="1"/>
          </p:cNvSpPr>
          <p:nvPr/>
        </p:nvSpPr>
        <p:spPr bwMode="auto">
          <a:xfrm>
            <a:off x="76200" y="1116997"/>
            <a:ext cx="9601200" cy="3188825"/>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Basic idea</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smtClean="0">
                <a:solidFill>
                  <a:srgbClr val="C00000"/>
                </a:solidFill>
                <a:latin typeface="+mn-lt"/>
                <a:sym typeface="Wingdings" pitchFamily="2" charset="2"/>
              </a:rPr>
              <a:t>Focus power </a:t>
            </a:r>
            <a:r>
              <a:rPr lang="en-US" altLang="zh-CN" sz="2000" kern="0" dirty="0" smtClean="0">
                <a:solidFill>
                  <a:srgbClr val="000000"/>
                </a:solidFill>
                <a:latin typeface="+mn-lt"/>
                <a:sym typeface="Wingdings" pitchFamily="2" charset="2"/>
              </a:rPr>
              <a:t>of signals from different directions by </a:t>
            </a:r>
            <a:r>
              <a:rPr lang="en-US" altLang="zh-CN" sz="2000" b="1" kern="0" dirty="0" smtClean="0">
                <a:solidFill>
                  <a:srgbClr val="0033CC"/>
                </a:solidFill>
                <a:latin typeface="+mn-lt"/>
                <a:sym typeface="Wingdings" pitchFamily="2" charset="2"/>
              </a:rPr>
              <a:t>lens antenna array</a:t>
            </a:r>
          </a:p>
          <a:p>
            <a:pPr marL="742950" lvl="1" indent="-285750" eaLnBrk="1" hangingPunct="1">
              <a:lnSpc>
                <a:spcPts val="2500"/>
              </a:lnSpc>
              <a:spcBef>
                <a:spcPts val="0"/>
              </a:spcBef>
              <a:spcAft>
                <a:spcPts val="0"/>
              </a:spcAft>
              <a:buClr>
                <a:srgbClr val="000000"/>
              </a:buClr>
              <a:buFontTx/>
              <a:buChar char="–"/>
              <a:defRPr/>
            </a:pPr>
            <a:r>
              <a:rPr lang="en-US" altLang="zh-CN" sz="2000" b="1" kern="0" dirty="0" smtClean="0">
                <a:solidFill>
                  <a:srgbClr val="0033CC"/>
                </a:solidFill>
                <a:sym typeface="Wingdings" pitchFamily="2" charset="2"/>
              </a:rPr>
              <a:t>Sparse beamspace channel </a:t>
            </a:r>
            <a:r>
              <a:rPr lang="en-US" altLang="zh-CN" sz="2000" kern="0" dirty="0" smtClean="0">
                <a:solidFill>
                  <a:srgbClr val="000000"/>
                </a:solidFill>
                <a:sym typeface="Wingdings" pitchFamily="2" charset="2"/>
              </a:rPr>
              <a:t>due to limited scattering</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Select power-focused antennas </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Reduce the MIMO dimension as well as the number of RF chains</a:t>
            </a:r>
          </a:p>
        </p:txBody>
      </p:sp>
      <p:sp>
        <p:nvSpPr>
          <p:cNvPr id="7" name="标题 1"/>
          <p:cNvSpPr>
            <a:spLocks noGrp="1"/>
          </p:cNvSpPr>
          <p:nvPr>
            <p:ph type="title"/>
          </p:nvPr>
        </p:nvSpPr>
        <p:spPr>
          <a:xfrm>
            <a:off x="76200" y="228600"/>
            <a:ext cx="8991600" cy="685800"/>
          </a:xfrm>
        </p:spPr>
        <p:txBody>
          <a:bodyPr/>
          <a:lstStyle/>
          <a:p>
            <a:r>
              <a:rPr lang="en-US" altLang="zh-CN" sz="3200" dirty="0" smtClean="0"/>
              <a:t>Lens-based wideband mmWave MIMO</a:t>
            </a:r>
            <a:endParaRPr lang="zh-CN" altLang="en-US" sz="3200" dirty="0"/>
          </a:p>
        </p:txBody>
      </p:sp>
      <p:graphicFrame>
        <p:nvGraphicFramePr>
          <p:cNvPr id="2" name="对象 1"/>
          <p:cNvGraphicFramePr>
            <a:graphicFrameLocks noChangeAspect="1"/>
          </p:cNvGraphicFramePr>
          <p:nvPr>
            <p:extLst>
              <p:ext uri="{D42A27DB-BD31-4B8C-83A1-F6EECF244321}">
                <p14:modId xmlns:p14="http://schemas.microsoft.com/office/powerpoint/2010/main" val="2267914974"/>
              </p:ext>
            </p:extLst>
          </p:nvPr>
        </p:nvGraphicFramePr>
        <p:xfrm>
          <a:off x="858520" y="3276600"/>
          <a:ext cx="7397449" cy="2797279"/>
        </p:xfrm>
        <a:graphic>
          <a:graphicData uri="http://schemas.openxmlformats.org/presentationml/2006/ole">
            <mc:AlternateContent xmlns:mc="http://schemas.openxmlformats.org/markup-compatibility/2006">
              <mc:Choice xmlns:v="urn:schemas-microsoft-com:vml" Requires="v">
                <p:oleObj spid="_x0000_s366674" name="Visio" r:id="rId4" imgW="4978589" imgH="1882574" progId="Visio.Drawing.11">
                  <p:embed/>
                </p:oleObj>
              </mc:Choice>
              <mc:Fallback>
                <p:oleObj name="Visio" r:id="rId4" imgW="4978589" imgH="1882574" progId="Visio.Drawing.11">
                  <p:embed/>
                  <p:pic>
                    <p:nvPicPr>
                      <p:cNvPr id="0" name=""/>
                      <p:cNvPicPr/>
                      <p:nvPr/>
                    </p:nvPicPr>
                    <p:blipFill>
                      <a:blip r:embed="rId5"/>
                      <a:stretch>
                        <a:fillRect/>
                      </a:stretch>
                    </p:blipFill>
                    <p:spPr>
                      <a:xfrm>
                        <a:off x="858520" y="3276600"/>
                        <a:ext cx="7397449" cy="2797279"/>
                      </a:xfrm>
                      <a:prstGeom prst="rect">
                        <a:avLst/>
                      </a:prstGeom>
                    </p:spPr>
                  </p:pic>
                </p:oleObj>
              </mc:Fallback>
            </mc:AlternateContent>
          </a:graphicData>
        </a:graphic>
      </p:graphicFrame>
    </p:spTree>
    <p:extLst>
      <p:ext uri="{BB962C8B-B14F-4D97-AF65-F5344CB8AC3E}">
        <p14:creationId xmlns:p14="http://schemas.microsoft.com/office/powerpoint/2010/main" val="210048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84417" name="Object 1"/>
          <p:cNvGraphicFramePr>
            <a:graphicFrameLocks noChangeAspect="1"/>
          </p:cNvGraphicFramePr>
          <p:nvPr>
            <p:extLst>
              <p:ext uri="{D42A27DB-BD31-4B8C-83A1-F6EECF244321}">
                <p14:modId xmlns:p14="http://schemas.microsoft.com/office/powerpoint/2010/main" val="3719284673"/>
              </p:ext>
            </p:extLst>
          </p:nvPr>
        </p:nvGraphicFramePr>
        <p:xfrm>
          <a:off x="766763" y="1273175"/>
          <a:ext cx="7577137" cy="2232025"/>
        </p:xfrm>
        <a:graphic>
          <a:graphicData uri="http://schemas.openxmlformats.org/presentationml/2006/ole">
            <mc:AlternateContent xmlns:mc="http://schemas.openxmlformats.org/markup-compatibility/2006">
              <mc:Choice xmlns:v="urn:schemas-microsoft-com:vml" Requires="v">
                <p:oleObj spid="_x0000_s368745" name="Visio" r:id="rId4" imgW="2332440" imgH="734040" progId="Visio.Drawing.11">
                  <p:embed/>
                </p:oleObj>
              </mc:Choice>
              <mc:Fallback>
                <p:oleObj name="Visio" r:id="rId4" imgW="2332440" imgH="734040" progId="Visio.Drawing.11">
                  <p:embed/>
                  <p:pic>
                    <p:nvPicPr>
                      <p:cNvPr id="1084417" name="Object 1"/>
                      <p:cNvPicPr>
                        <a:picLocks noChangeAspect="1" noChangeArrowheads="1"/>
                      </p:cNvPicPr>
                      <p:nvPr/>
                    </p:nvPicPr>
                    <p:blipFill>
                      <a:blip r:embed="rId5"/>
                      <a:srcRect/>
                      <a:stretch>
                        <a:fillRect/>
                      </a:stretch>
                    </p:blipFill>
                    <p:spPr bwMode="auto">
                      <a:xfrm>
                        <a:off x="766763" y="1273175"/>
                        <a:ext cx="7577137"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4419" name="Picture 3"/>
          <p:cNvPicPr>
            <a:picLocks noChangeAspect="1" noChangeArrowheads="1"/>
          </p:cNvPicPr>
          <p:nvPr/>
        </p:nvPicPr>
        <p:blipFill>
          <a:blip r:embed="rId6" cstate="print"/>
          <a:srcRect/>
          <a:stretch>
            <a:fillRect/>
          </a:stretch>
        </p:blipFill>
        <p:spPr bwMode="auto">
          <a:xfrm>
            <a:off x="5576474" y="4205123"/>
            <a:ext cx="3060630" cy="2286164"/>
          </a:xfrm>
          <a:prstGeom prst="rect">
            <a:avLst/>
          </a:prstGeom>
          <a:noFill/>
          <a:ln w="9525">
            <a:noFill/>
            <a:miter lim="800000"/>
            <a:headEnd/>
            <a:tailEnd/>
          </a:ln>
        </p:spPr>
      </p:pic>
      <p:pic>
        <p:nvPicPr>
          <p:cNvPr id="1084420" name="Picture 4"/>
          <p:cNvPicPr>
            <a:picLocks noChangeAspect="1" noChangeArrowheads="1"/>
          </p:cNvPicPr>
          <p:nvPr/>
        </p:nvPicPr>
        <p:blipFill>
          <a:blip r:embed="rId7" cstate="print"/>
          <a:srcRect/>
          <a:stretch>
            <a:fillRect/>
          </a:stretch>
        </p:blipFill>
        <p:spPr bwMode="auto">
          <a:xfrm>
            <a:off x="611464" y="4230596"/>
            <a:ext cx="3056074" cy="2259656"/>
          </a:xfrm>
          <a:prstGeom prst="rect">
            <a:avLst/>
          </a:prstGeom>
          <a:noFill/>
          <a:ln w="9525">
            <a:noFill/>
            <a:miter lim="800000"/>
            <a:headEnd/>
            <a:tailEnd/>
          </a:ln>
        </p:spPr>
      </p:pic>
      <p:sp>
        <p:nvSpPr>
          <p:cNvPr id="8" name="下箭头 15"/>
          <p:cNvSpPr>
            <a:spLocks noChangeArrowheads="1"/>
          </p:cNvSpPr>
          <p:nvPr/>
        </p:nvSpPr>
        <p:spPr bwMode="auto">
          <a:xfrm rot="16200000">
            <a:off x="4474435" y="4661448"/>
            <a:ext cx="347872" cy="1282154"/>
          </a:xfrm>
          <a:prstGeom prst="downArrow">
            <a:avLst>
              <a:gd name="adj1" fmla="val 33481"/>
              <a:gd name="adj2" fmla="val 66595"/>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2400">
              <a:solidFill>
                <a:schemeClr val="tx1"/>
              </a:solidFill>
            </a:endParaRPr>
          </a:p>
        </p:txBody>
      </p:sp>
      <p:sp>
        <p:nvSpPr>
          <p:cNvPr id="11" name="TextBox 10"/>
          <p:cNvSpPr txBox="1"/>
          <p:nvPr/>
        </p:nvSpPr>
        <p:spPr>
          <a:xfrm>
            <a:off x="1075551" y="3745415"/>
            <a:ext cx="2246769" cy="461665"/>
          </a:xfrm>
          <a:prstGeom prst="rect">
            <a:avLst/>
          </a:prstGeom>
          <a:noFill/>
        </p:spPr>
        <p:txBody>
          <a:bodyPr wrap="square" rtlCol="0">
            <a:spAutoFit/>
          </a:bodyPr>
          <a:lstStyle/>
          <a:p>
            <a:r>
              <a:rPr lang="en-US" altLang="zh-CN" b="1" dirty="0" smtClean="0">
                <a:solidFill>
                  <a:srgbClr val="C00000"/>
                </a:solidFill>
                <a:latin typeface="Times New Roman" pitchFamily="18" charset="0"/>
                <a:cs typeface="Times New Roman" pitchFamily="18" charset="0"/>
              </a:rPr>
              <a:t>Spatial</a:t>
            </a:r>
            <a:r>
              <a:rPr lang="en-US" altLang="zh-CN" b="1" dirty="0" smtClean="0">
                <a:solidFill>
                  <a:srgbClr val="000000"/>
                </a:solidFill>
                <a:latin typeface="Times New Roman" pitchFamily="18" charset="0"/>
                <a:cs typeface="Times New Roman" pitchFamily="18" charset="0"/>
              </a:rPr>
              <a:t> channel</a:t>
            </a:r>
            <a:endParaRPr lang="zh-CN" altLang="en-US" dirty="0">
              <a:solidFill>
                <a:srgbClr val="000000"/>
              </a:solidFill>
              <a:latin typeface="Times New Roman" pitchFamily="18" charset="0"/>
              <a:cs typeface="Times New Roman" pitchFamily="18" charset="0"/>
            </a:endParaRPr>
          </a:p>
        </p:txBody>
      </p:sp>
      <p:sp>
        <p:nvSpPr>
          <p:cNvPr id="12" name="TextBox 11"/>
          <p:cNvSpPr txBox="1"/>
          <p:nvPr/>
        </p:nvSpPr>
        <p:spPr>
          <a:xfrm>
            <a:off x="5750306" y="3730486"/>
            <a:ext cx="3507129" cy="461665"/>
          </a:xfrm>
          <a:prstGeom prst="rect">
            <a:avLst/>
          </a:prstGeom>
          <a:noFill/>
        </p:spPr>
        <p:txBody>
          <a:bodyPr wrap="square" rtlCol="0">
            <a:spAutoFit/>
          </a:bodyPr>
          <a:lstStyle/>
          <a:p>
            <a:r>
              <a:rPr lang="en-US" altLang="zh-CN" b="1" dirty="0" smtClean="0">
                <a:solidFill>
                  <a:srgbClr val="C00000"/>
                </a:solidFill>
                <a:latin typeface="Times New Roman" pitchFamily="18" charset="0"/>
                <a:cs typeface="Times New Roman" pitchFamily="18" charset="0"/>
              </a:rPr>
              <a:t>Beamspace</a:t>
            </a:r>
            <a:r>
              <a:rPr lang="en-US" altLang="zh-CN" b="1" dirty="0" smtClean="0">
                <a:solidFill>
                  <a:srgbClr val="FF0000"/>
                </a:solidFill>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channel</a:t>
            </a:r>
            <a:endParaRPr lang="zh-CN" altLang="en-US" b="1" dirty="0">
              <a:solidFill>
                <a:srgbClr val="000000"/>
              </a:solidFill>
              <a:latin typeface="Times New Roman" pitchFamily="18" charset="0"/>
              <a:cs typeface="Times New Roman" pitchFamily="18" charset="0"/>
            </a:endParaRPr>
          </a:p>
        </p:txBody>
      </p:sp>
      <p:sp>
        <p:nvSpPr>
          <p:cNvPr id="13" name="标题 1"/>
          <p:cNvSpPr>
            <a:spLocks noGrp="1"/>
          </p:cNvSpPr>
          <p:nvPr>
            <p:ph type="title"/>
          </p:nvPr>
        </p:nvSpPr>
        <p:spPr>
          <a:xfrm>
            <a:off x="152400" y="228600"/>
            <a:ext cx="8763000" cy="685800"/>
          </a:xfrm>
        </p:spPr>
        <p:txBody>
          <a:bodyPr/>
          <a:lstStyle/>
          <a:p>
            <a:r>
              <a:rPr lang="en-US" altLang="zh-CN" sz="3200" dirty="0" smtClean="0"/>
              <a:t>Beamspace channel</a:t>
            </a:r>
            <a:endParaRPr lang="zh-CN" altLang="en-US" sz="3200" dirty="0"/>
          </a:p>
        </p:txBody>
      </p:sp>
      <p:sp>
        <p:nvSpPr>
          <p:cNvPr id="14" name="TextBox 10"/>
          <p:cNvSpPr txBox="1"/>
          <p:nvPr/>
        </p:nvSpPr>
        <p:spPr>
          <a:xfrm>
            <a:off x="3839546" y="4666923"/>
            <a:ext cx="1828799" cy="461665"/>
          </a:xfrm>
          <a:prstGeom prst="rect">
            <a:avLst/>
          </a:prstGeom>
          <a:noFill/>
        </p:spPr>
        <p:txBody>
          <a:bodyPr wrap="square" rtlCol="0">
            <a:spAutoFit/>
          </a:bodyPr>
          <a:lstStyle/>
          <a:p>
            <a:r>
              <a:rPr lang="en-US" altLang="zh-CN" b="1" dirty="0" smtClean="0">
                <a:solidFill>
                  <a:srgbClr val="0033CC"/>
                </a:solidFill>
                <a:latin typeface="Times New Roman" pitchFamily="18" charset="0"/>
                <a:cs typeface="Times New Roman" pitchFamily="18" charset="0"/>
              </a:rPr>
              <a:t>Lens array</a:t>
            </a:r>
            <a:endParaRPr lang="zh-CN" altLang="en-US" dirty="0">
              <a:solidFill>
                <a:srgbClr val="0033CC"/>
              </a:solidFill>
              <a:latin typeface="Times New Roman" pitchFamily="18" charset="0"/>
              <a:cs typeface="Times New Roman" pitchFamily="18" charset="0"/>
            </a:endParaRPr>
          </a:p>
        </p:txBody>
      </p:sp>
      <p:sp>
        <p:nvSpPr>
          <p:cNvPr id="15" name="TextBox 1"/>
          <p:cNvSpPr txBox="1">
            <a:spLocks noChangeArrowheads="1"/>
          </p:cNvSpPr>
          <p:nvPr/>
        </p:nvSpPr>
        <p:spPr bwMode="auto">
          <a:xfrm>
            <a:off x="7364251" y="4444830"/>
            <a:ext cx="1116496"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Sparse!</a:t>
            </a:r>
            <a:endParaRPr lang="zh-CN" altLang="en-US" sz="2000" b="1" dirty="0">
              <a:solidFill>
                <a:srgbClr val="FFFF00"/>
              </a:solidFill>
            </a:endParaRPr>
          </a:p>
        </p:txBody>
      </p:sp>
    </p:spTree>
    <p:extLst>
      <p:ext uri="{BB962C8B-B14F-4D97-AF65-F5344CB8AC3E}">
        <p14:creationId xmlns:p14="http://schemas.microsoft.com/office/powerpoint/2010/main" val="4245084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865024" y="3673542"/>
            <a:ext cx="4240376" cy="2831430"/>
          </a:xfrm>
          <a:prstGeom prst="rect">
            <a:avLst/>
          </a:prstGeom>
        </p:spPr>
      </p:pic>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7</a:t>
            </a:fld>
            <a:endParaRPr lang="en-US" altLang="zh-CN"/>
          </a:p>
        </p:txBody>
      </p:sp>
      <p:sp>
        <p:nvSpPr>
          <p:cNvPr id="5" name="标题 1"/>
          <p:cNvSpPr>
            <a:spLocks noGrp="1"/>
          </p:cNvSpPr>
          <p:nvPr>
            <p:ph type="title"/>
          </p:nvPr>
        </p:nvSpPr>
        <p:spPr/>
        <p:txBody>
          <a:bodyPr/>
          <a:lstStyle/>
          <a:p>
            <a:r>
              <a:rPr lang="en-US" altLang="zh-CN" sz="3200" dirty="0" smtClean="0"/>
              <a:t>Wideband beamspace channel estimation</a:t>
            </a:r>
            <a:endParaRPr lang="zh-CN" altLang="en-US" sz="3200" dirty="0"/>
          </a:p>
        </p:txBody>
      </p:sp>
      <p:sp>
        <p:nvSpPr>
          <p:cNvPr id="7" name="Rectangle 3"/>
          <p:cNvSpPr txBox="1">
            <a:spLocks noChangeArrowheads="1"/>
          </p:cNvSpPr>
          <p:nvPr/>
        </p:nvSpPr>
        <p:spPr bwMode="auto">
          <a:xfrm>
            <a:off x="76200" y="1154574"/>
            <a:ext cx="9601200" cy="10552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Existing wideband </a:t>
            </a:r>
            <a:r>
              <a:rPr lang="en-US" altLang="zh-CN" b="1" kern="0" dirty="0">
                <a:solidFill>
                  <a:srgbClr val="000000"/>
                </a:solidFill>
                <a:sym typeface="Wingdings" pitchFamily="2" charset="2"/>
              </a:rPr>
              <a:t>schemes</a:t>
            </a:r>
            <a:endParaRPr lang="en-US" altLang="zh-CN" kern="0" dirty="0">
              <a:solidFill>
                <a:srgbClr val="CC00CC"/>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sym typeface="Wingdings" pitchFamily="2" charset="2"/>
              </a:rPr>
              <a:t>OMP-based scheme, SOMP-based scheme, and so on</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Assume the channel share a </a:t>
            </a:r>
            <a:r>
              <a:rPr lang="en-US" altLang="zh-CN" sz="2000" b="1" kern="0" dirty="0" smtClean="0">
                <a:solidFill>
                  <a:srgbClr val="0033CC"/>
                </a:solidFill>
                <a:latin typeface="+mn-lt"/>
                <a:sym typeface="Wingdings" pitchFamily="2" charset="2"/>
              </a:rPr>
              <a:t>common support </a:t>
            </a:r>
            <a:r>
              <a:rPr lang="en-US" altLang="zh-CN" sz="2000" kern="0" dirty="0">
                <a:solidFill>
                  <a:srgbClr val="000000"/>
                </a:solidFill>
                <a:sym typeface="Wingdings" pitchFamily="2" charset="2"/>
              </a:rPr>
              <a:t>over </a:t>
            </a:r>
            <a:r>
              <a:rPr lang="en-US" altLang="zh-CN" sz="2000" kern="0" dirty="0" smtClean="0">
                <a:solidFill>
                  <a:srgbClr val="000000"/>
                </a:solidFill>
                <a:sym typeface="Wingdings" pitchFamily="2" charset="2"/>
              </a:rPr>
              <a:t>whole bandwidth</a:t>
            </a:r>
            <a:endParaRPr lang="en-US" altLang="zh-CN" sz="2000" b="1" kern="0" dirty="0" smtClean="0">
              <a:solidFill>
                <a:srgbClr val="0033CC"/>
              </a:solidFill>
              <a:latin typeface="+mn-lt"/>
              <a:sym typeface="Wingdings" pitchFamily="2" charset="2"/>
            </a:endParaRPr>
          </a:p>
        </p:txBody>
      </p:sp>
      <p:sp>
        <p:nvSpPr>
          <p:cNvPr id="8" name="Rectangle 3"/>
          <p:cNvSpPr txBox="1">
            <a:spLocks noChangeArrowheads="1"/>
          </p:cNvSpPr>
          <p:nvPr/>
        </p:nvSpPr>
        <p:spPr bwMode="auto">
          <a:xfrm>
            <a:off x="76200" y="2209800"/>
            <a:ext cx="9601200" cy="2590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Beam squint</a:t>
            </a:r>
            <a:endParaRPr lang="en-US" altLang="zh-CN" kern="0" dirty="0">
              <a:solidFill>
                <a:srgbClr val="CC00CC"/>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smtClean="0">
                <a:solidFill>
                  <a:srgbClr val="0033CC"/>
                </a:solidFill>
                <a:latin typeface="+mn-lt"/>
                <a:sym typeface="Wingdings" pitchFamily="2" charset="2"/>
              </a:rPr>
              <a:t>Spatial direction</a:t>
            </a:r>
            <a:r>
              <a:rPr lang="en-US" altLang="zh-CN" sz="2000" kern="0" dirty="0" smtClean="0">
                <a:solidFill>
                  <a:srgbClr val="000000"/>
                </a:solidFill>
                <a:latin typeface="+mn-lt"/>
                <a:sym typeface="Wingdings" pitchFamily="2" charset="2"/>
              </a:rPr>
              <a:t>:                                , where                  </a:t>
            </a:r>
            <a:endParaRPr lang="en-US" altLang="zh-CN" sz="2000" kern="0" dirty="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smtClean="0">
                <a:solidFill>
                  <a:srgbClr val="C00000"/>
                </a:solidFill>
                <a:latin typeface="+mn-lt"/>
                <a:sym typeface="Wingdings" pitchFamily="2" charset="2"/>
              </a:rPr>
              <a:t>Wideband</a:t>
            </a:r>
            <a:r>
              <a:rPr lang="en-US" altLang="zh-CN" sz="2000" kern="0" dirty="0" smtClean="0">
                <a:solidFill>
                  <a:srgbClr val="000000"/>
                </a:solidFill>
                <a:latin typeface="+mn-lt"/>
                <a:sym typeface="Wingdings" pitchFamily="2" charset="2"/>
              </a:rPr>
              <a:t> systems:           ,            is </a:t>
            </a:r>
            <a:r>
              <a:rPr lang="en-US" altLang="zh-CN" sz="2000" b="1" kern="0" dirty="0" smtClean="0">
                <a:solidFill>
                  <a:srgbClr val="C00000"/>
                </a:solidFill>
                <a:latin typeface="+mn-lt"/>
                <a:sym typeface="Wingdings" pitchFamily="2" charset="2"/>
              </a:rPr>
              <a:t>frequency-dependent</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Power-focused antennas </a:t>
            </a:r>
            <a:r>
              <a:rPr lang="en-US" altLang="zh-CN" sz="2000" b="1" kern="0" dirty="0" smtClean="0">
                <a:solidFill>
                  <a:srgbClr val="C00000"/>
                </a:solidFill>
                <a:latin typeface="+mn-lt"/>
                <a:sym typeface="Wingdings" pitchFamily="2" charset="2"/>
              </a:rPr>
              <a:t>vary over </a:t>
            </a:r>
            <a:r>
              <a:rPr lang="en-US" altLang="zh-CN" sz="2000" b="1" kern="0" dirty="0">
                <a:solidFill>
                  <a:srgbClr val="C00000"/>
                </a:solidFill>
                <a:latin typeface="+mn-lt"/>
                <a:sym typeface="Wingdings" pitchFamily="2" charset="2"/>
              </a:rPr>
              <a:t>frequency</a:t>
            </a:r>
            <a:endParaRPr lang="en-US" altLang="zh-CN" sz="900" b="1" kern="0" dirty="0">
              <a:solidFill>
                <a:srgbClr val="C00000"/>
              </a:solidFill>
              <a:latin typeface="+mn-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graphicFrame>
        <p:nvGraphicFramePr>
          <p:cNvPr id="9" name="对象 93"/>
          <p:cNvGraphicFramePr>
            <a:graphicFrameLocks noChangeAspect="1"/>
          </p:cNvGraphicFramePr>
          <p:nvPr>
            <p:extLst>
              <p:ext uri="{D42A27DB-BD31-4B8C-83A1-F6EECF244321}">
                <p14:modId xmlns:p14="http://schemas.microsoft.com/office/powerpoint/2010/main" val="1579142523"/>
              </p:ext>
            </p:extLst>
          </p:nvPr>
        </p:nvGraphicFramePr>
        <p:xfrm>
          <a:off x="3027297" y="2684064"/>
          <a:ext cx="2184400" cy="381000"/>
        </p:xfrm>
        <a:graphic>
          <a:graphicData uri="http://schemas.openxmlformats.org/presentationml/2006/ole">
            <mc:AlternateContent xmlns:mc="http://schemas.openxmlformats.org/markup-compatibility/2006">
              <mc:Choice xmlns:v="urn:schemas-microsoft-com:vml" Requires="v">
                <p:oleObj spid="_x0000_s386162" name="Equation" r:id="rId5" imgW="2184120" imgH="380880" progId="Equation.DSMT4">
                  <p:embed/>
                </p:oleObj>
              </mc:Choice>
              <mc:Fallback>
                <p:oleObj name="Equation" r:id="rId5" imgW="2184120" imgH="380880" progId="Equation.DSMT4">
                  <p:embed/>
                  <p:pic>
                    <p:nvPicPr>
                      <p:cNvPr id="7" name="对象 93"/>
                      <p:cNvPicPr>
                        <a:picLocks noChangeAspect="1" noChangeArrowheads="1"/>
                      </p:cNvPicPr>
                      <p:nvPr/>
                    </p:nvPicPr>
                    <p:blipFill>
                      <a:blip r:embed="rId6"/>
                      <a:srcRect/>
                      <a:stretch>
                        <a:fillRect/>
                      </a:stretch>
                    </p:blipFill>
                    <p:spPr bwMode="auto">
                      <a:xfrm>
                        <a:off x="3027297" y="2684064"/>
                        <a:ext cx="218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897676816"/>
              </p:ext>
            </p:extLst>
          </p:nvPr>
        </p:nvGraphicFramePr>
        <p:xfrm>
          <a:off x="6074916" y="2709464"/>
          <a:ext cx="1066800" cy="330200"/>
        </p:xfrm>
        <a:graphic>
          <a:graphicData uri="http://schemas.openxmlformats.org/presentationml/2006/ole">
            <mc:AlternateContent xmlns:mc="http://schemas.openxmlformats.org/markup-compatibility/2006">
              <mc:Choice xmlns:v="urn:schemas-microsoft-com:vml" Requires="v">
                <p:oleObj spid="_x0000_s386163" name="Equation" r:id="rId7" imgW="1066680" imgH="330120" progId="Equation.DSMT4">
                  <p:embed/>
                </p:oleObj>
              </mc:Choice>
              <mc:Fallback>
                <p:oleObj name="Equation" r:id="rId7" imgW="1066680" imgH="330120" progId="Equation.DSMT4">
                  <p:embed/>
                  <p:pic>
                    <p:nvPicPr>
                      <p:cNvPr id="8" name="对象 7"/>
                      <p:cNvPicPr/>
                      <p:nvPr/>
                    </p:nvPicPr>
                    <p:blipFill>
                      <a:blip r:embed="rId8"/>
                      <a:stretch>
                        <a:fillRect/>
                      </a:stretch>
                    </p:blipFill>
                    <p:spPr>
                      <a:xfrm>
                        <a:off x="6074916" y="2709464"/>
                        <a:ext cx="1066800" cy="330200"/>
                      </a:xfrm>
                      <a:prstGeom prst="rect">
                        <a:avLst/>
                      </a:prstGeom>
                    </p:spPr>
                  </p:pic>
                </p:oleObj>
              </mc:Fallback>
            </mc:AlternateContent>
          </a:graphicData>
        </a:graphic>
      </p:graphicFrame>
      <p:graphicFrame>
        <p:nvGraphicFramePr>
          <p:cNvPr id="13" name="对象 93"/>
          <p:cNvGraphicFramePr>
            <a:graphicFrameLocks noChangeAspect="1"/>
          </p:cNvGraphicFramePr>
          <p:nvPr>
            <p:extLst>
              <p:ext uri="{D42A27DB-BD31-4B8C-83A1-F6EECF244321}">
                <p14:modId xmlns:p14="http://schemas.microsoft.com/office/powerpoint/2010/main" val="1601461486"/>
              </p:ext>
            </p:extLst>
          </p:nvPr>
        </p:nvGraphicFramePr>
        <p:xfrm>
          <a:off x="4159703" y="2978713"/>
          <a:ext cx="596900" cy="381000"/>
        </p:xfrm>
        <a:graphic>
          <a:graphicData uri="http://schemas.openxmlformats.org/presentationml/2006/ole">
            <mc:AlternateContent xmlns:mc="http://schemas.openxmlformats.org/markup-compatibility/2006">
              <mc:Choice xmlns:v="urn:schemas-microsoft-com:vml" Requires="v">
                <p:oleObj spid="_x0000_s386164" name="Equation" r:id="rId9" imgW="596880" imgH="380880" progId="Equation.DSMT4">
                  <p:embed/>
                </p:oleObj>
              </mc:Choice>
              <mc:Fallback>
                <p:oleObj name="Equation" r:id="rId9" imgW="596880" imgH="380880" progId="Equation.DSMT4">
                  <p:embed/>
                  <p:pic>
                    <p:nvPicPr>
                      <p:cNvPr id="11" name="对象 93"/>
                      <p:cNvPicPr>
                        <a:picLocks noChangeAspect="1" noChangeArrowheads="1"/>
                      </p:cNvPicPr>
                      <p:nvPr/>
                    </p:nvPicPr>
                    <p:blipFill>
                      <a:blip r:embed="rId10"/>
                      <a:srcRect/>
                      <a:stretch>
                        <a:fillRect/>
                      </a:stretch>
                    </p:blipFill>
                    <p:spPr bwMode="auto">
                      <a:xfrm>
                        <a:off x="4159703" y="2978713"/>
                        <a:ext cx="596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98"/>
          <p:cNvGraphicFramePr>
            <a:graphicFrameLocks noChangeAspect="1"/>
          </p:cNvGraphicFramePr>
          <p:nvPr>
            <p:extLst>
              <p:ext uri="{D42A27DB-BD31-4B8C-83A1-F6EECF244321}">
                <p14:modId xmlns:p14="http://schemas.microsoft.com/office/powerpoint/2010/main" val="4215605542"/>
              </p:ext>
            </p:extLst>
          </p:nvPr>
        </p:nvGraphicFramePr>
        <p:xfrm>
          <a:off x="3210560" y="3004113"/>
          <a:ext cx="685800" cy="330200"/>
        </p:xfrm>
        <a:graphic>
          <a:graphicData uri="http://schemas.openxmlformats.org/presentationml/2006/ole">
            <mc:AlternateContent xmlns:mc="http://schemas.openxmlformats.org/markup-compatibility/2006">
              <mc:Choice xmlns:v="urn:schemas-microsoft-com:vml" Requires="v">
                <p:oleObj spid="_x0000_s386165" name="Equation" r:id="rId11" imgW="685800" imgH="330120" progId="Equation.DSMT4">
                  <p:embed/>
                </p:oleObj>
              </mc:Choice>
              <mc:Fallback>
                <p:oleObj name="Equation" r:id="rId11" imgW="685800" imgH="330120" progId="Equation.DSMT4">
                  <p:embed/>
                  <p:pic>
                    <p:nvPicPr>
                      <p:cNvPr id="12" name="对象 98"/>
                      <p:cNvPicPr>
                        <a:picLocks noChangeAspect="1" noChangeArrowheads="1"/>
                      </p:cNvPicPr>
                      <p:nvPr/>
                    </p:nvPicPr>
                    <p:blipFill>
                      <a:blip r:embed="rId12"/>
                      <a:srcRect/>
                      <a:stretch>
                        <a:fillRect/>
                      </a:stretch>
                    </p:blipFill>
                    <p:spPr bwMode="auto">
                      <a:xfrm>
                        <a:off x="3210560" y="3004113"/>
                        <a:ext cx="685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
          <p:cNvSpPr txBox="1">
            <a:spLocks noChangeArrowheads="1"/>
          </p:cNvSpPr>
          <p:nvPr/>
        </p:nvSpPr>
        <p:spPr bwMode="auto">
          <a:xfrm>
            <a:off x="5604664" y="4800600"/>
            <a:ext cx="312420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rPr>
              <a:t>Common support is not really valid in practice !</a:t>
            </a:r>
            <a:endParaRPr lang="zh-CN" altLang="en-US" sz="2000" b="1" dirty="0">
              <a:solidFill>
                <a:srgbClr val="FFFF00"/>
              </a:solidFill>
            </a:endParaRPr>
          </a:p>
        </p:txBody>
      </p:sp>
    </p:spTree>
    <p:extLst>
      <p:ext uri="{BB962C8B-B14F-4D97-AF65-F5344CB8AC3E}">
        <p14:creationId xmlns:p14="http://schemas.microsoft.com/office/powerpoint/2010/main" val="58975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smtClean="0">
                <a:solidFill>
                  <a:srgbClr val="C00000"/>
                </a:solidFill>
                <a:latin typeface="Times New Roman" pitchFamily="18" charset="0"/>
              </a:rPr>
              <a:t>Proposed solution</a:t>
            </a:r>
            <a:endParaRPr lang="zh-CN" altLang="zh-CN" dirty="0">
              <a:solidFill>
                <a:srgbClr val="C00000"/>
              </a:solidFill>
            </a:endParaRPr>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smtClean="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8</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4109512145"/>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6200" y="1154574"/>
            <a:ext cx="9601200" cy="53224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Wideband spatial channel at sub-carrier </a:t>
            </a:r>
            <a:r>
              <a:rPr lang="en-US" altLang="zh-CN" b="1" i="1" kern="0" dirty="0" smtClean="0">
                <a:solidFill>
                  <a:srgbClr val="000000"/>
                </a:solidFill>
                <a:latin typeface="Times New Roman" panose="02020603050405020304" pitchFamily="18" charset="0"/>
                <a:cs typeface="Times New Roman" panose="02020603050405020304" pitchFamily="18" charset="0"/>
                <a:sym typeface="Wingdings" pitchFamily="2" charset="2"/>
              </a:rPr>
              <a:t>m</a:t>
            </a:r>
            <a:endParaRPr lang="en-US" altLang="zh-CN" b="1" i="1" kern="0" dirty="0">
              <a:solidFill>
                <a:srgbClr val="000000"/>
              </a:solidFill>
              <a:latin typeface="Times New Roman" panose="02020603050405020304" pitchFamily="18" charset="0"/>
              <a:cs typeface="Times New Roman" panose="02020603050405020304" pitchFamily="18" charset="0"/>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endParaRPr lang="en-US" altLang="zh-CN" sz="2000" kern="0" dirty="0" smtClean="0">
              <a:solidFill>
                <a:srgbClr val="000000"/>
              </a:solidFill>
              <a:latin typeface="+mn-lt"/>
              <a:sym typeface="Wingdings" pitchFamily="2" charset="2"/>
            </a:endParaRPr>
          </a:p>
          <a:p>
            <a:pPr lvl="1" eaLnBrk="1" hangingPunct="1">
              <a:lnSpc>
                <a:spcPts val="2500"/>
              </a:lnSpc>
              <a:spcBef>
                <a:spcPts val="0"/>
              </a:spcBef>
              <a:spcAft>
                <a:spcPts val="0"/>
              </a:spcAft>
              <a:buClr>
                <a:srgbClr val="000000"/>
              </a:buClr>
              <a:defRPr/>
            </a:pPr>
            <a:endParaRPr lang="en-US" altLang="zh-CN" sz="2000" kern="0" dirty="0">
              <a:solidFill>
                <a:srgbClr val="000000"/>
              </a:solidFill>
              <a:latin typeface="+mn-lt"/>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   : frequency at sub-carrier </a:t>
            </a:r>
            <a:r>
              <a:rPr lang="en-US" altLang="zh-CN" sz="2000" i="1" kern="0" dirty="0" smtClean="0">
                <a:solidFill>
                  <a:srgbClr val="000000"/>
                </a:solidFill>
                <a:latin typeface="Times New Roman" panose="02020603050405020304" pitchFamily="18" charset="0"/>
                <a:cs typeface="Times New Roman" panose="02020603050405020304" pitchFamily="18" charset="0"/>
                <a:sym typeface="Wingdings" pitchFamily="2" charset="2"/>
              </a:rPr>
              <a:t>m</a:t>
            </a:r>
            <a:r>
              <a:rPr lang="en-US" altLang="zh-CN" sz="2000" kern="0" dirty="0">
                <a:solidFill>
                  <a:srgbClr val="000000"/>
                </a:solidFill>
                <a:latin typeface="+mn-lt"/>
                <a:sym typeface="Wingdings" pitchFamily="2" charset="2"/>
              </a:rPr>
              <a:t>,</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     : spatial direction at sub-carrier </a:t>
            </a:r>
            <a:r>
              <a:rPr lang="en-US" altLang="zh-CN" sz="2000" i="1" kern="0" dirty="0" smtClean="0">
                <a:solidFill>
                  <a:srgbClr val="000000"/>
                </a:solidFill>
                <a:latin typeface="Times New Roman" panose="02020603050405020304" pitchFamily="18" charset="0"/>
                <a:cs typeface="Times New Roman" panose="02020603050405020304" pitchFamily="18" charset="0"/>
                <a:sym typeface="Wingdings" pitchFamily="2" charset="2"/>
              </a:rPr>
              <a:t>m</a:t>
            </a:r>
            <a:r>
              <a:rPr lang="en-US" altLang="zh-CN" sz="2000" kern="0" dirty="0" smtClean="0">
                <a:solidFill>
                  <a:srgbClr val="000000"/>
                </a:solidFill>
                <a:latin typeface="+mn-lt"/>
                <a:sym typeface="Wingdings" pitchFamily="2" charset="2"/>
              </a:rPr>
              <a:t>, </a:t>
            </a:r>
          </a:p>
          <a:p>
            <a:pPr marL="742950" lvl="1" indent="-285750" eaLnBrk="1" hangingPunct="1">
              <a:lnSpc>
                <a:spcPts val="2500"/>
              </a:lnSpc>
              <a:spcBef>
                <a:spcPts val="0"/>
              </a:spcBef>
              <a:spcAft>
                <a:spcPts val="0"/>
              </a:spcAft>
              <a:buClr>
                <a:srgbClr val="000000"/>
              </a:buClr>
              <a:buFontTx/>
              <a:buChar char="–"/>
              <a:defRPr/>
            </a:pPr>
            <a:r>
              <a:rPr lang="en-US" altLang="zh-CN" sz="2000" kern="0" dirty="0" smtClean="0">
                <a:solidFill>
                  <a:srgbClr val="000000"/>
                </a:solidFill>
                <a:latin typeface="+mn-lt"/>
                <a:sym typeface="Wingdings" pitchFamily="2" charset="2"/>
              </a:rPr>
              <a:t>           : steering vector of       . </a:t>
            </a:r>
          </a:p>
          <a:p>
            <a:pPr lvl="1" eaLnBrk="1" hangingPunct="1">
              <a:lnSpc>
                <a:spcPts val="2500"/>
              </a:lnSpc>
              <a:spcBef>
                <a:spcPts val="0"/>
              </a:spcBef>
              <a:spcAft>
                <a:spcPts val="0"/>
              </a:spcAft>
              <a:buClr>
                <a:srgbClr val="000000"/>
              </a:buClr>
              <a:defRPr/>
            </a:pPr>
            <a:endParaRPr lang="en-US" altLang="zh-CN" sz="2000" kern="0" dirty="0">
              <a:solidFill>
                <a:srgbClr val="000000"/>
              </a:solidFill>
              <a:latin typeface="+mn-lt"/>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b="1" kern="0" dirty="0" smtClean="0">
                <a:solidFill>
                  <a:srgbClr val="000000"/>
                </a:solidFill>
                <a:sym typeface="Wingdings" pitchFamily="2" charset="2"/>
              </a:rPr>
              <a:t>Wideband beamspace channel</a:t>
            </a:r>
            <a:endParaRPr lang="en-US" altLang="zh-CN" kern="0" dirty="0">
              <a:solidFill>
                <a:srgbClr val="CC00CC"/>
              </a:solidFill>
              <a:sym typeface="Wingdings" pitchFamily="2" charset="2"/>
            </a:endParaRPr>
          </a:p>
          <a:p>
            <a:pPr lvl="1" eaLnBrk="1" hangingPunct="1">
              <a:lnSpc>
                <a:spcPts val="2500"/>
              </a:lnSpc>
              <a:spcBef>
                <a:spcPts val="0"/>
              </a:spcBef>
              <a:spcAft>
                <a:spcPts val="0"/>
              </a:spcAft>
              <a:buClr>
                <a:srgbClr val="000000"/>
              </a:buClr>
              <a:defRPr/>
            </a:pPr>
            <a:endParaRPr lang="en-US" altLang="zh-CN" sz="2000" kern="0" dirty="0">
              <a:solidFill>
                <a:srgbClr val="000000"/>
              </a:solidFill>
              <a:sym typeface="Wingdings" pitchFamily="2" charset="2"/>
            </a:endParaRPr>
          </a:p>
          <a:p>
            <a:pPr lvl="1" eaLnBrk="1" hangingPunct="1">
              <a:lnSpc>
                <a:spcPts val="2500"/>
              </a:lnSpc>
              <a:spcBef>
                <a:spcPts val="0"/>
              </a:spcBef>
              <a:spcAft>
                <a:spcPts val="0"/>
              </a:spcAft>
              <a:buClr>
                <a:srgbClr val="000000"/>
              </a:buClr>
              <a:defRPr/>
            </a:pPr>
            <a:endParaRPr lang="en-US" altLang="zh-CN" sz="2000" kern="0" dirty="0" smtClean="0">
              <a:solidFill>
                <a:srgbClr val="000000"/>
              </a:solidFill>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mn-lt"/>
                <a:sym typeface="Wingdings" pitchFamily="2" charset="2"/>
              </a:rPr>
              <a:t> </a:t>
            </a:r>
            <a:r>
              <a:rPr lang="en-US" altLang="zh-CN" sz="2000" kern="0" dirty="0" smtClean="0">
                <a:solidFill>
                  <a:srgbClr val="000000"/>
                </a:solidFill>
                <a:latin typeface="+mn-lt"/>
                <a:sym typeface="Wingdings" pitchFamily="2" charset="2"/>
              </a:rPr>
              <a:t>   : DFT matrix realized by lens antenna array</a:t>
            </a:r>
          </a:p>
          <a:p>
            <a:pPr lvl="1" eaLnBrk="1" hangingPunct="1">
              <a:lnSpc>
                <a:spcPts val="2500"/>
              </a:lnSpc>
              <a:spcBef>
                <a:spcPts val="0"/>
              </a:spcBef>
              <a:spcAft>
                <a:spcPts val="0"/>
              </a:spcAft>
              <a:buClr>
                <a:srgbClr val="000000"/>
              </a:buClr>
              <a:defRPr/>
            </a:pPr>
            <a:endParaRPr lang="en-US" altLang="zh-CN" sz="2000" kern="0" dirty="0" smtClean="0">
              <a:solidFill>
                <a:srgbClr val="000000"/>
              </a:solidFill>
              <a:latin typeface="+mn-lt"/>
              <a:sym typeface="Wingdings" pitchFamily="2" charset="2"/>
            </a:endParaRPr>
          </a:p>
          <a:p>
            <a:pPr marL="742950" lvl="1" indent="-285750" eaLnBrk="1" hangingPunct="1">
              <a:lnSpc>
                <a:spcPts val="2500"/>
              </a:lnSpc>
              <a:spcBef>
                <a:spcPts val="1200"/>
              </a:spcBef>
              <a:spcAft>
                <a:spcPts val="0"/>
              </a:spcAft>
              <a:buClr>
                <a:srgbClr val="000000"/>
              </a:buClr>
              <a:buFontTx/>
              <a:buChar char="–"/>
              <a:defRPr/>
            </a:pPr>
            <a:r>
              <a:rPr lang="en-US" altLang="zh-CN" sz="2000" kern="0" dirty="0">
                <a:solidFill>
                  <a:srgbClr val="000000"/>
                </a:solidFill>
                <a:latin typeface="+mn-lt"/>
                <a:sym typeface="Wingdings" pitchFamily="2" charset="2"/>
              </a:rPr>
              <a:t> </a:t>
            </a:r>
            <a:r>
              <a:rPr lang="en-US" altLang="zh-CN" sz="2000" kern="0" dirty="0" smtClean="0">
                <a:solidFill>
                  <a:srgbClr val="000000"/>
                </a:solidFill>
                <a:latin typeface="+mn-lt"/>
                <a:sym typeface="Wingdings" pitchFamily="2" charset="2"/>
              </a:rPr>
              <a:t>   : the </a:t>
            </a:r>
            <a:r>
              <a:rPr lang="en-US" altLang="zh-CN" sz="2000" i="1" kern="0" dirty="0" smtClean="0">
                <a:solidFill>
                  <a:srgbClr val="000000"/>
                </a:solidFill>
                <a:latin typeface="Times New Roman" panose="02020603050405020304" pitchFamily="18" charset="0"/>
                <a:cs typeface="Times New Roman" panose="02020603050405020304" pitchFamily="18" charset="0"/>
                <a:sym typeface="Wingdings" pitchFamily="2" charset="2"/>
              </a:rPr>
              <a:t>l</a:t>
            </a:r>
            <a:r>
              <a:rPr lang="en-US" altLang="zh-CN" sz="2000" i="1" kern="0" dirty="0" smtClean="0">
                <a:solidFill>
                  <a:srgbClr val="000000"/>
                </a:solidFill>
                <a:latin typeface="+mn-lt"/>
                <a:sym typeface="Wingdings" pitchFamily="2" charset="2"/>
              </a:rPr>
              <a:t>-</a:t>
            </a:r>
            <a:r>
              <a:rPr lang="en-US" altLang="zh-CN" sz="2000" kern="0" dirty="0" err="1" smtClean="0">
                <a:solidFill>
                  <a:srgbClr val="000000"/>
                </a:solidFill>
                <a:latin typeface="+mn-lt"/>
                <a:sym typeface="Wingdings" pitchFamily="2" charset="2"/>
              </a:rPr>
              <a:t>th</a:t>
            </a:r>
            <a:r>
              <a:rPr lang="en-US" altLang="zh-CN" sz="2000" kern="0" dirty="0" smtClean="0">
                <a:solidFill>
                  <a:srgbClr val="000000"/>
                </a:solidFill>
                <a:latin typeface="+mn-lt"/>
                <a:sym typeface="Wingdings" pitchFamily="2" charset="2"/>
              </a:rPr>
              <a:t> </a:t>
            </a:r>
            <a:r>
              <a:rPr lang="en-US" altLang="zh-CN" sz="2000" b="1" kern="0" dirty="0" smtClean="0">
                <a:solidFill>
                  <a:srgbClr val="0033CC"/>
                </a:solidFill>
                <a:latin typeface="+mn-lt"/>
                <a:sym typeface="Wingdings" pitchFamily="2" charset="2"/>
              </a:rPr>
              <a:t>sparse path component </a:t>
            </a:r>
            <a:r>
              <a:rPr lang="en-US" altLang="zh-CN" sz="2000" kern="0" dirty="0" smtClean="0">
                <a:solidFill>
                  <a:srgbClr val="000000"/>
                </a:solidFill>
                <a:latin typeface="+mn-lt"/>
                <a:sym typeface="Wingdings" pitchFamily="2" charset="2"/>
              </a:rPr>
              <a:t>at sub-carrier </a:t>
            </a:r>
            <a:r>
              <a:rPr lang="en-US" altLang="zh-CN" sz="2000" i="1" kern="0" dirty="0" smtClean="0">
                <a:solidFill>
                  <a:srgbClr val="000000"/>
                </a:solidFill>
                <a:latin typeface="Times New Roman" panose="02020603050405020304" pitchFamily="18" charset="0"/>
                <a:cs typeface="Times New Roman" panose="02020603050405020304" pitchFamily="18" charset="0"/>
                <a:sym typeface="Wingdings" pitchFamily="2" charset="2"/>
              </a:rPr>
              <a:t>m</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9</a:t>
            </a:fld>
            <a:endParaRPr lang="en-US" altLang="zh-CN"/>
          </a:p>
        </p:txBody>
      </p:sp>
      <p:sp>
        <p:nvSpPr>
          <p:cNvPr id="5" name="Rectangle 2"/>
          <p:cNvSpPr>
            <a:spLocks noGrp="1" noChangeArrowheads="1"/>
          </p:cNvSpPr>
          <p:nvPr>
            <p:ph type="title"/>
          </p:nvPr>
        </p:nvSpPr>
        <p:spPr>
          <a:xfrm>
            <a:off x="152400" y="228600"/>
            <a:ext cx="8763000" cy="685800"/>
          </a:xfrm>
        </p:spPr>
        <p:txBody>
          <a:bodyPr/>
          <a:lstStyle/>
          <a:p>
            <a:pPr eaLnBrk="1" hangingPunct="1"/>
            <a:r>
              <a:rPr lang="en-US" altLang="zh-CN" sz="3200" dirty="0" smtClean="0">
                <a:ea typeface="宋体" charset="-122"/>
              </a:rPr>
              <a:t>Wideband beamspace channel</a:t>
            </a:r>
          </a:p>
        </p:txBody>
      </p:sp>
      <p:graphicFrame>
        <p:nvGraphicFramePr>
          <p:cNvPr id="8" name="对象 93"/>
          <p:cNvGraphicFramePr>
            <a:graphicFrameLocks noChangeAspect="1"/>
          </p:cNvGraphicFramePr>
          <p:nvPr>
            <p:extLst>
              <p:ext uri="{D42A27DB-BD31-4B8C-83A1-F6EECF244321}">
                <p14:modId xmlns:p14="http://schemas.microsoft.com/office/powerpoint/2010/main" val="2681816475"/>
              </p:ext>
            </p:extLst>
          </p:nvPr>
        </p:nvGraphicFramePr>
        <p:xfrm>
          <a:off x="2927350" y="1585685"/>
          <a:ext cx="3289300" cy="685800"/>
        </p:xfrm>
        <a:graphic>
          <a:graphicData uri="http://schemas.openxmlformats.org/presentationml/2006/ole">
            <mc:AlternateContent xmlns:mc="http://schemas.openxmlformats.org/markup-compatibility/2006">
              <mc:Choice xmlns:v="urn:schemas-microsoft-com:vml" Requires="v">
                <p:oleObj spid="_x0000_s370556" name="Equation" r:id="rId4" imgW="3288960" imgH="685800" progId="Equation.DSMT4">
                  <p:embed/>
                </p:oleObj>
              </mc:Choice>
              <mc:Fallback>
                <p:oleObj name="Equation" r:id="rId4" imgW="3288960" imgH="685800" progId="Equation.DSMT4">
                  <p:embed/>
                  <p:pic>
                    <p:nvPicPr>
                      <p:cNvPr id="7" name="对象 93"/>
                      <p:cNvPicPr>
                        <a:picLocks noChangeAspect="1" noChangeArrowheads="1"/>
                      </p:cNvPicPr>
                      <p:nvPr/>
                    </p:nvPicPr>
                    <p:blipFill>
                      <a:blip r:embed="rId5"/>
                      <a:srcRect/>
                      <a:stretch>
                        <a:fillRect/>
                      </a:stretch>
                    </p:blipFill>
                    <p:spPr bwMode="auto">
                      <a:xfrm>
                        <a:off x="2927350" y="1585685"/>
                        <a:ext cx="3289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583691764"/>
              </p:ext>
            </p:extLst>
          </p:nvPr>
        </p:nvGraphicFramePr>
        <p:xfrm>
          <a:off x="838200" y="2336800"/>
          <a:ext cx="279400" cy="330200"/>
        </p:xfrm>
        <a:graphic>
          <a:graphicData uri="http://schemas.openxmlformats.org/presentationml/2006/ole">
            <mc:AlternateContent xmlns:mc="http://schemas.openxmlformats.org/markup-compatibility/2006">
              <mc:Choice xmlns:v="urn:schemas-microsoft-com:vml" Requires="v">
                <p:oleObj spid="_x0000_s370557" name="Equation" r:id="rId6" imgW="279360" imgH="330120" progId="Equation.DSMT4">
                  <p:embed/>
                </p:oleObj>
              </mc:Choice>
              <mc:Fallback>
                <p:oleObj name="Equation" r:id="rId6" imgW="279360" imgH="330120" progId="Equation.DSMT4">
                  <p:embed/>
                  <p:pic>
                    <p:nvPicPr>
                      <p:cNvPr id="0" name=""/>
                      <p:cNvPicPr/>
                      <p:nvPr/>
                    </p:nvPicPr>
                    <p:blipFill>
                      <a:blip r:embed="rId7"/>
                      <a:stretch>
                        <a:fillRect/>
                      </a:stretch>
                    </p:blipFill>
                    <p:spPr>
                      <a:xfrm>
                        <a:off x="838200" y="2336800"/>
                        <a:ext cx="279400" cy="3302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347966239"/>
              </p:ext>
            </p:extLst>
          </p:nvPr>
        </p:nvGraphicFramePr>
        <p:xfrm>
          <a:off x="5156200" y="2609922"/>
          <a:ext cx="2120900" cy="381000"/>
        </p:xfrm>
        <a:graphic>
          <a:graphicData uri="http://schemas.openxmlformats.org/presentationml/2006/ole">
            <mc:AlternateContent xmlns:mc="http://schemas.openxmlformats.org/markup-compatibility/2006">
              <mc:Choice xmlns:v="urn:schemas-microsoft-com:vml" Requires="v">
                <p:oleObj spid="_x0000_s370558" name="Equation" r:id="rId8" imgW="2120760" imgH="380880" progId="Equation.DSMT4">
                  <p:embed/>
                </p:oleObj>
              </mc:Choice>
              <mc:Fallback>
                <p:oleObj name="Equation" r:id="rId8" imgW="2120760" imgH="380880" progId="Equation.DSMT4">
                  <p:embed/>
                  <p:pic>
                    <p:nvPicPr>
                      <p:cNvPr id="0" name=""/>
                      <p:cNvPicPr/>
                      <p:nvPr/>
                    </p:nvPicPr>
                    <p:blipFill>
                      <a:blip r:embed="rId9"/>
                      <a:stretch>
                        <a:fillRect/>
                      </a:stretch>
                    </p:blipFill>
                    <p:spPr>
                      <a:xfrm>
                        <a:off x="5156200" y="2609922"/>
                        <a:ext cx="2120900" cy="3810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196541873"/>
              </p:ext>
            </p:extLst>
          </p:nvPr>
        </p:nvGraphicFramePr>
        <p:xfrm>
          <a:off x="4419600" y="2298738"/>
          <a:ext cx="3454400" cy="381000"/>
        </p:xfrm>
        <a:graphic>
          <a:graphicData uri="http://schemas.openxmlformats.org/presentationml/2006/ole">
            <mc:AlternateContent xmlns:mc="http://schemas.openxmlformats.org/markup-compatibility/2006">
              <mc:Choice xmlns:v="urn:schemas-microsoft-com:vml" Requires="v">
                <p:oleObj spid="_x0000_s370559" name="Equation" r:id="rId10" imgW="3454200" imgH="380880" progId="Equation.DSMT4">
                  <p:embed/>
                </p:oleObj>
              </mc:Choice>
              <mc:Fallback>
                <p:oleObj name="Equation" r:id="rId10" imgW="3454200" imgH="380880" progId="Equation.DSMT4">
                  <p:embed/>
                  <p:pic>
                    <p:nvPicPr>
                      <p:cNvPr id="0" name=""/>
                      <p:cNvPicPr/>
                      <p:nvPr/>
                    </p:nvPicPr>
                    <p:blipFill>
                      <a:blip r:embed="rId11"/>
                      <a:stretch>
                        <a:fillRect/>
                      </a:stretch>
                    </p:blipFill>
                    <p:spPr>
                      <a:xfrm>
                        <a:off x="4419600" y="2298738"/>
                        <a:ext cx="3454400" cy="3810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807273500"/>
              </p:ext>
            </p:extLst>
          </p:nvPr>
        </p:nvGraphicFramePr>
        <p:xfrm>
          <a:off x="838200" y="2591562"/>
          <a:ext cx="393700" cy="355600"/>
        </p:xfrm>
        <a:graphic>
          <a:graphicData uri="http://schemas.openxmlformats.org/presentationml/2006/ole">
            <mc:AlternateContent xmlns:mc="http://schemas.openxmlformats.org/markup-compatibility/2006">
              <mc:Choice xmlns:v="urn:schemas-microsoft-com:vml" Requires="v">
                <p:oleObj spid="_x0000_s370560" name="Equation" r:id="rId12" imgW="393480" imgH="355320" progId="Equation.DSMT4">
                  <p:embed/>
                </p:oleObj>
              </mc:Choice>
              <mc:Fallback>
                <p:oleObj name="Equation" r:id="rId12" imgW="393480" imgH="355320" progId="Equation.DSMT4">
                  <p:embed/>
                  <p:pic>
                    <p:nvPicPr>
                      <p:cNvPr id="14" name="对象 13"/>
                      <p:cNvPicPr/>
                      <p:nvPr/>
                    </p:nvPicPr>
                    <p:blipFill>
                      <a:blip r:embed="rId13"/>
                      <a:stretch>
                        <a:fillRect/>
                      </a:stretch>
                    </p:blipFill>
                    <p:spPr>
                      <a:xfrm>
                        <a:off x="838200" y="2591562"/>
                        <a:ext cx="393700" cy="3556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953538198"/>
              </p:ext>
            </p:extLst>
          </p:nvPr>
        </p:nvGraphicFramePr>
        <p:xfrm>
          <a:off x="819150" y="2896725"/>
          <a:ext cx="825500" cy="444500"/>
        </p:xfrm>
        <a:graphic>
          <a:graphicData uri="http://schemas.openxmlformats.org/presentationml/2006/ole">
            <mc:AlternateContent xmlns:mc="http://schemas.openxmlformats.org/markup-compatibility/2006">
              <mc:Choice xmlns:v="urn:schemas-microsoft-com:vml" Requires="v">
                <p:oleObj spid="_x0000_s370561" name="Equation" r:id="rId14" imgW="825480" imgH="444240" progId="Equation.DSMT4">
                  <p:embed/>
                </p:oleObj>
              </mc:Choice>
              <mc:Fallback>
                <p:oleObj name="Equation" r:id="rId14" imgW="825480" imgH="444240" progId="Equation.DSMT4">
                  <p:embed/>
                  <p:pic>
                    <p:nvPicPr>
                      <p:cNvPr id="0" name=""/>
                      <p:cNvPicPr/>
                      <p:nvPr/>
                    </p:nvPicPr>
                    <p:blipFill>
                      <a:blip r:embed="rId15"/>
                      <a:stretch>
                        <a:fillRect/>
                      </a:stretch>
                    </p:blipFill>
                    <p:spPr>
                      <a:xfrm>
                        <a:off x="819150" y="2896725"/>
                        <a:ext cx="825500" cy="4445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442777748"/>
              </p:ext>
            </p:extLst>
          </p:nvPr>
        </p:nvGraphicFramePr>
        <p:xfrm>
          <a:off x="3847511" y="2925330"/>
          <a:ext cx="393700" cy="355600"/>
        </p:xfrm>
        <a:graphic>
          <a:graphicData uri="http://schemas.openxmlformats.org/presentationml/2006/ole">
            <mc:AlternateContent xmlns:mc="http://schemas.openxmlformats.org/markup-compatibility/2006">
              <mc:Choice xmlns:v="urn:schemas-microsoft-com:vml" Requires="v">
                <p:oleObj spid="_x0000_s370562" name="Equation" r:id="rId16" imgW="393480" imgH="355320" progId="Equation.DSMT4">
                  <p:embed/>
                </p:oleObj>
              </mc:Choice>
              <mc:Fallback>
                <p:oleObj name="Equation" r:id="rId16" imgW="393480" imgH="355320" progId="Equation.DSMT4">
                  <p:embed/>
                  <p:pic>
                    <p:nvPicPr>
                      <p:cNvPr id="16" name="对象 15"/>
                      <p:cNvPicPr/>
                      <p:nvPr/>
                    </p:nvPicPr>
                    <p:blipFill>
                      <a:blip r:embed="rId13"/>
                      <a:stretch>
                        <a:fillRect/>
                      </a:stretch>
                    </p:blipFill>
                    <p:spPr>
                      <a:xfrm>
                        <a:off x="3847511" y="2925330"/>
                        <a:ext cx="393700" cy="3556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012676009"/>
              </p:ext>
            </p:extLst>
          </p:nvPr>
        </p:nvGraphicFramePr>
        <p:xfrm>
          <a:off x="2233613" y="3932238"/>
          <a:ext cx="3797300" cy="685800"/>
        </p:xfrm>
        <a:graphic>
          <a:graphicData uri="http://schemas.openxmlformats.org/presentationml/2006/ole">
            <mc:AlternateContent xmlns:mc="http://schemas.openxmlformats.org/markup-compatibility/2006">
              <mc:Choice xmlns:v="urn:schemas-microsoft-com:vml" Requires="v">
                <p:oleObj spid="_x0000_s370563" name="Equation" r:id="rId17" imgW="3797280" imgH="685800" progId="Equation.DSMT4">
                  <p:embed/>
                </p:oleObj>
              </mc:Choice>
              <mc:Fallback>
                <p:oleObj name="Equation" r:id="rId17" imgW="3797280" imgH="685800" progId="Equation.DSMT4">
                  <p:embed/>
                  <p:pic>
                    <p:nvPicPr>
                      <p:cNvPr id="0" name=""/>
                      <p:cNvPicPr/>
                      <p:nvPr/>
                    </p:nvPicPr>
                    <p:blipFill>
                      <a:blip r:embed="rId18"/>
                      <a:stretch>
                        <a:fillRect/>
                      </a:stretch>
                    </p:blipFill>
                    <p:spPr>
                      <a:xfrm>
                        <a:off x="2233613" y="3932238"/>
                        <a:ext cx="3797300" cy="6858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875766253"/>
              </p:ext>
            </p:extLst>
          </p:nvPr>
        </p:nvGraphicFramePr>
        <p:xfrm>
          <a:off x="1605280" y="5025170"/>
          <a:ext cx="5918200" cy="406400"/>
        </p:xfrm>
        <a:graphic>
          <a:graphicData uri="http://schemas.openxmlformats.org/presentationml/2006/ole">
            <mc:AlternateContent xmlns:mc="http://schemas.openxmlformats.org/markup-compatibility/2006">
              <mc:Choice xmlns:v="urn:schemas-microsoft-com:vml" Requires="v">
                <p:oleObj spid="_x0000_s370564" name="Equation" r:id="rId19" imgW="5918040" imgH="406080" progId="Equation.DSMT4">
                  <p:embed/>
                </p:oleObj>
              </mc:Choice>
              <mc:Fallback>
                <p:oleObj name="Equation" r:id="rId19" imgW="5918040" imgH="406080" progId="Equation.DSMT4">
                  <p:embed/>
                  <p:pic>
                    <p:nvPicPr>
                      <p:cNvPr id="0" name=""/>
                      <p:cNvPicPr/>
                      <p:nvPr/>
                    </p:nvPicPr>
                    <p:blipFill>
                      <a:blip r:embed="rId20"/>
                      <a:stretch>
                        <a:fillRect/>
                      </a:stretch>
                    </p:blipFill>
                    <p:spPr>
                      <a:xfrm>
                        <a:off x="1605280" y="5025170"/>
                        <a:ext cx="5918200" cy="4064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183614141"/>
              </p:ext>
            </p:extLst>
          </p:nvPr>
        </p:nvGraphicFramePr>
        <p:xfrm>
          <a:off x="859790" y="4683184"/>
          <a:ext cx="317500" cy="330200"/>
        </p:xfrm>
        <a:graphic>
          <a:graphicData uri="http://schemas.openxmlformats.org/presentationml/2006/ole">
            <mc:AlternateContent xmlns:mc="http://schemas.openxmlformats.org/markup-compatibility/2006">
              <mc:Choice xmlns:v="urn:schemas-microsoft-com:vml" Requires="v">
                <p:oleObj spid="_x0000_s370565" name="Equation" r:id="rId21" imgW="317160" imgH="330120" progId="Equation.DSMT4">
                  <p:embed/>
                </p:oleObj>
              </mc:Choice>
              <mc:Fallback>
                <p:oleObj name="Equation" r:id="rId21" imgW="317160" imgH="330120" progId="Equation.DSMT4">
                  <p:embed/>
                  <p:pic>
                    <p:nvPicPr>
                      <p:cNvPr id="21" name="对象 20"/>
                      <p:cNvPicPr/>
                      <p:nvPr/>
                    </p:nvPicPr>
                    <p:blipFill>
                      <a:blip r:embed="rId22"/>
                      <a:stretch>
                        <a:fillRect/>
                      </a:stretch>
                    </p:blipFill>
                    <p:spPr>
                      <a:xfrm>
                        <a:off x="859790" y="4683184"/>
                        <a:ext cx="317500" cy="3302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551748278"/>
              </p:ext>
            </p:extLst>
          </p:nvPr>
        </p:nvGraphicFramePr>
        <p:xfrm>
          <a:off x="1130300" y="5801504"/>
          <a:ext cx="6946900" cy="609600"/>
        </p:xfrm>
        <a:graphic>
          <a:graphicData uri="http://schemas.openxmlformats.org/presentationml/2006/ole">
            <mc:AlternateContent xmlns:mc="http://schemas.openxmlformats.org/markup-compatibility/2006">
              <mc:Choice xmlns:v="urn:schemas-microsoft-com:vml" Requires="v">
                <p:oleObj spid="_x0000_s370566" name="Equation" r:id="rId23" imgW="6946560" imgH="609480" progId="Equation.DSMT4">
                  <p:embed/>
                </p:oleObj>
              </mc:Choice>
              <mc:Fallback>
                <p:oleObj name="Equation" r:id="rId23" imgW="6946560" imgH="609480" progId="Equation.DSMT4">
                  <p:embed/>
                  <p:pic>
                    <p:nvPicPr>
                      <p:cNvPr id="0" name=""/>
                      <p:cNvPicPr/>
                      <p:nvPr/>
                    </p:nvPicPr>
                    <p:blipFill>
                      <a:blip r:embed="rId24"/>
                      <a:stretch>
                        <a:fillRect/>
                      </a:stretch>
                    </p:blipFill>
                    <p:spPr>
                      <a:xfrm>
                        <a:off x="1130300" y="5801504"/>
                        <a:ext cx="6946900" cy="6096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416294448"/>
              </p:ext>
            </p:extLst>
          </p:nvPr>
        </p:nvGraphicFramePr>
        <p:xfrm>
          <a:off x="863600" y="5435600"/>
          <a:ext cx="368300" cy="355600"/>
        </p:xfrm>
        <a:graphic>
          <a:graphicData uri="http://schemas.openxmlformats.org/presentationml/2006/ole">
            <mc:AlternateContent xmlns:mc="http://schemas.openxmlformats.org/markup-compatibility/2006">
              <mc:Choice xmlns:v="urn:schemas-microsoft-com:vml" Requires="v">
                <p:oleObj spid="_x0000_s370567" name="Equation" r:id="rId25" imgW="368280" imgH="355320" progId="Equation.DSMT4">
                  <p:embed/>
                </p:oleObj>
              </mc:Choice>
              <mc:Fallback>
                <p:oleObj name="Equation" r:id="rId25" imgW="368280" imgH="355320" progId="Equation.DSMT4">
                  <p:embed/>
                  <p:pic>
                    <p:nvPicPr>
                      <p:cNvPr id="0" name=""/>
                      <p:cNvPicPr/>
                      <p:nvPr/>
                    </p:nvPicPr>
                    <p:blipFill>
                      <a:blip r:embed="rId26"/>
                      <a:stretch>
                        <a:fillRect/>
                      </a:stretch>
                    </p:blipFill>
                    <p:spPr>
                      <a:xfrm>
                        <a:off x="863600" y="5435600"/>
                        <a:ext cx="368300" cy="355600"/>
                      </a:xfrm>
                      <a:prstGeom prst="rect">
                        <a:avLst/>
                      </a:prstGeom>
                    </p:spPr>
                  </p:pic>
                </p:oleObj>
              </mc:Fallback>
            </mc:AlternateContent>
          </a:graphicData>
        </a:graphic>
      </p:graphicFrame>
      <p:sp>
        <p:nvSpPr>
          <p:cNvPr id="26" name="椭圆 3"/>
          <p:cNvSpPr>
            <a:spLocks noChangeArrowheads="1"/>
          </p:cNvSpPr>
          <p:nvPr/>
        </p:nvSpPr>
        <p:spPr bwMode="auto">
          <a:xfrm flipH="1">
            <a:off x="5638799" y="4038600"/>
            <a:ext cx="392113" cy="457200"/>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cxnSp>
        <p:nvCxnSpPr>
          <p:cNvPr id="28" name="直接箭头连接符 27"/>
          <p:cNvCxnSpPr/>
          <p:nvPr/>
        </p:nvCxnSpPr>
        <p:spPr bwMode="auto">
          <a:xfrm flipV="1">
            <a:off x="6096000" y="4191000"/>
            <a:ext cx="457200" cy="52422"/>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27" name="椭圆 3"/>
          <p:cNvSpPr>
            <a:spLocks noChangeArrowheads="1"/>
          </p:cNvSpPr>
          <p:nvPr/>
        </p:nvSpPr>
        <p:spPr bwMode="auto">
          <a:xfrm flipH="1">
            <a:off x="4364513" y="3924588"/>
            <a:ext cx="391160" cy="198298"/>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cxnSp>
        <p:nvCxnSpPr>
          <p:cNvPr id="29" name="直接箭头连接符 28"/>
          <p:cNvCxnSpPr/>
          <p:nvPr/>
        </p:nvCxnSpPr>
        <p:spPr bwMode="auto">
          <a:xfrm flipV="1">
            <a:off x="4780266" y="3805312"/>
            <a:ext cx="487054" cy="177042"/>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3" name="文本框 2"/>
          <p:cNvSpPr txBox="1"/>
          <p:nvPr/>
        </p:nvSpPr>
        <p:spPr>
          <a:xfrm>
            <a:off x="5233737" y="3529703"/>
            <a:ext cx="1770567" cy="400110"/>
          </a:xfrm>
          <a:prstGeom prst="rect">
            <a:avLst/>
          </a:prstGeom>
          <a:noFill/>
        </p:spPr>
        <p:txBody>
          <a:bodyPr wrap="square" rtlCol="0">
            <a:spAutoFit/>
          </a:bodyPr>
          <a:lstStyle/>
          <a:p>
            <a:r>
              <a:rPr lang="en-US" altLang="zh-CN" sz="2000" dirty="0" smtClean="0">
                <a:solidFill>
                  <a:srgbClr val="C00000"/>
                </a:solidFill>
              </a:rPr>
              <a:t>small</a:t>
            </a:r>
            <a:endParaRPr lang="zh-CN" altLang="en-US" sz="2000" dirty="0">
              <a:solidFill>
                <a:srgbClr val="C00000"/>
              </a:solidFill>
            </a:endParaRPr>
          </a:p>
        </p:txBody>
      </p:sp>
      <p:sp>
        <p:nvSpPr>
          <p:cNvPr id="31" name="椭圆 3"/>
          <p:cNvSpPr>
            <a:spLocks noChangeArrowheads="1"/>
          </p:cNvSpPr>
          <p:nvPr/>
        </p:nvSpPr>
        <p:spPr bwMode="auto">
          <a:xfrm flipH="1">
            <a:off x="2168526" y="4027014"/>
            <a:ext cx="392113" cy="457200"/>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cxnSp>
        <p:nvCxnSpPr>
          <p:cNvPr id="32" name="直接箭头连接符 31"/>
          <p:cNvCxnSpPr/>
          <p:nvPr/>
        </p:nvCxnSpPr>
        <p:spPr bwMode="auto">
          <a:xfrm flipH="1">
            <a:off x="1741459" y="4268412"/>
            <a:ext cx="394524" cy="84138"/>
          </a:xfrm>
          <a:prstGeom prst="straightConnector1">
            <a:avLst/>
          </a:prstGeom>
          <a:solidFill>
            <a:schemeClr val="accent1"/>
          </a:solidFill>
          <a:ln w="25400" cap="flat" cmpd="sng" algn="ctr">
            <a:solidFill>
              <a:srgbClr val="C00000"/>
            </a:solidFill>
            <a:prstDash val="solid"/>
            <a:miter lim="800000"/>
            <a:headEnd type="none" w="med" len="med"/>
            <a:tailEnd type="triangle"/>
          </a:ln>
          <a:effectLst/>
        </p:spPr>
      </p:cxnSp>
      <p:sp>
        <p:nvSpPr>
          <p:cNvPr id="33" name="文本框 32"/>
          <p:cNvSpPr txBox="1"/>
          <p:nvPr/>
        </p:nvSpPr>
        <p:spPr>
          <a:xfrm>
            <a:off x="685800" y="4135203"/>
            <a:ext cx="1770567" cy="400110"/>
          </a:xfrm>
          <a:prstGeom prst="rect">
            <a:avLst/>
          </a:prstGeom>
          <a:noFill/>
        </p:spPr>
        <p:txBody>
          <a:bodyPr wrap="square" rtlCol="0">
            <a:spAutoFit/>
          </a:bodyPr>
          <a:lstStyle/>
          <a:p>
            <a:r>
              <a:rPr lang="en-US" altLang="zh-CN" sz="2000" dirty="0" smtClean="0">
                <a:solidFill>
                  <a:srgbClr val="C00000"/>
                </a:solidFill>
              </a:rPr>
              <a:t>sparse !</a:t>
            </a:r>
            <a:endParaRPr lang="zh-CN" altLang="en-US" sz="2000" dirty="0">
              <a:solidFill>
                <a:srgbClr val="C00000"/>
              </a:solidFill>
            </a:endParaRPr>
          </a:p>
        </p:txBody>
      </p:sp>
      <p:pic>
        <p:nvPicPr>
          <p:cNvPr id="30" name="图片 29"/>
          <p:cNvPicPr>
            <a:picLocks noChangeAspect="1"/>
          </p:cNvPicPr>
          <p:nvPr/>
        </p:nvPicPr>
        <p:blipFill>
          <a:blip r:embed="rId27"/>
          <a:stretch>
            <a:fillRect/>
          </a:stretch>
        </p:blipFill>
        <p:spPr>
          <a:xfrm>
            <a:off x="6575487" y="3310213"/>
            <a:ext cx="2393366" cy="1625345"/>
          </a:xfrm>
          <a:prstGeom prst="rect">
            <a:avLst/>
          </a:prstGeom>
        </p:spPr>
      </p:pic>
    </p:spTree>
    <p:extLst>
      <p:ext uri="{BB962C8B-B14F-4D97-AF65-F5344CB8AC3E}">
        <p14:creationId xmlns:p14="http://schemas.microsoft.com/office/powerpoint/2010/main" val="1007810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84764</TotalTime>
  <Words>2902</Words>
  <Application>Microsoft Office PowerPoint</Application>
  <PresentationFormat>全屏显示(4:3)</PresentationFormat>
  <Paragraphs>263</Paragraphs>
  <Slides>23</Slides>
  <Notes>23</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30" baseType="lpstr">
      <vt:lpstr>宋体</vt:lpstr>
      <vt:lpstr>Arial</vt:lpstr>
      <vt:lpstr>Times New Roman</vt:lpstr>
      <vt:lpstr>Wingdings</vt:lpstr>
      <vt:lpstr>CSIP_template1</vt:lpstr>
      <vt:lpstr>Visio</vt:lpstr>
      <vt:lpstr>Equation</vt:lpstr>
      <vt:lpstr>Beamspace Channel Estimation for Wideband Millimeter-Wave MIMO with Lens Antenna Array</vt:lpstr>
      <vt:lpstr>Contents</vt:lpstr>
      <vt:lpstr>Wideband mmWave MIMO</vt:lpstr>
      <vt:lpstr>Bottleneck</vt:lpstr>
      <vt:lpstr>Lens-based wideband mmWave MIMO</vt:lpstr>
      <vt:lpstr>Beamspace channel</vt:lpstr>
      <vt:lpstr>Wideband beamspace channel estimation</vt:lpstr>
      <vt:lpstr>Contents</vt:lpstr>
      <vt:lpstr>Wideband beamspace channel</vt:lpstr>
      <vt:lpstr>Problem formulation</vt:lpstr>
      <vt:lpstr>Overview</vt:lpstr>
      <vt:lpstr>Sparse structure (1)</vt:lpstr>
      <vt:lpstr>Sparse structure (2)</vt:lpstr>
      <vt:lpstr>An example</vt:lpstr>
      <vt:lpstr>Design the beamspace window</vt:lpstr>
      <vt:lpstr>Successive support detection (SSD) algorithm</vt:lpstr>
      <vt:lpstr>Contents</vt:lpstr>
      <vt:lpstr>Simulation parameters</vt:lpstr>
      <vt:lpstr>NMSE performance against SNR</vt:lpstr>
      <vt:lpstr>Sum-rate performance against SNR</vt:lpstr>
      <vt:lpstr>Contents</vt:lpstr>
      <vt:lpstr>Summary and conclusions</vt:lpstr>
      <vt:lpstr>PowerPoint 演示文稿</vt:lpstr>
    </vt:vector>
  </TitlesOfParts>
  <Company>ECE-GATech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Linglong Dai</cp:lastModifiedBy>
  <cp:revision>2633</cp:revision>
  <dcterms:created xsi:type="dcterms:W3CDTF">2003-09-07T20:27:20Z</dcterms:created>
  <dcterms:modified xsi:type="dcterms:W3CDTF">2018-05-27T06:15:46Z</dcterms:modified>
</cp:coreProperties>
</file>